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u.spb.ru/76634/zachislenie-v-pervyy-klass/eservice/" TargetMode="External"/><Relationship Id="rId2" Type="http://schemas.openxmlformats.org/officeDocument/2006/relationships/hyperlink" Target="https://gu.spb.ru/mfc/list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836712"/>
            <a:ext cx="8208912" cy="3900264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Организация приема в 1 класс в 2021 году</a:t>
            </a:r>
            <a:endParaRPr lang="ru-RU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52" y="1772816"/>
            <a:ext cx="8424936" cy="288032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rgbClr val="FF0000"/>
                </a:solidFill>
              </a:rPr>
              <a:t>С 1 апреля 2021 г. по 30 июня 2021 </a:t>
            </a:r>
            <a:r>
              <a:rPr lang="ru-RU" sz="3600" b="1" dirty="0" smtClean="0">
                <a:solidFill>
                  <a:srgbClr val="0070C0"/>
                </a:solidFill>
              </a:rPr>
              <a:t>г. – для *детей, имеющих преимущественное право зачисления граждан на обучение в ГБОУ,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*детей, проживающих на закреплённой территории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136904" cy="10150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Сроки подачи заявлений в первые классы ОУ по категориям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112" y="472514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B050"/>
                </a:solidFill>
                <a:latin typeface="+mj-lt"/>
              </a:rPr>
              <a:t>С 6 июля 2021 г. по 5 сентября 2021 г. </a:t>
            </a:r>
            <a:r>
              <a:rPr lang="ru-RU" sz="3200" b="1" dirty="0" smtClean="0">
                <a:solidFill>
                  <a:schemeClr val="accent2"/>
                </a:solidFill>
                <a:latin typeface="+mj-lt"/>
              </a:rPr>
              <a:t>– для детей, не проживающих на закреплённой территории</a:t>
            </a:r>
            <a:endParaRPr lang="ru-RU" sz="32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43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Закреплённая территория – весь Невский район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Микрорайон первичного учета</a:t>
            </a:r>
            <a:r>
              <a:rPr lang="ru-RU" sz="2800" dirty="0" smtClean="0">
                <a:solidFill>
                  <a:srgbClr val="002060"/>
                </a:solidFill>
              </a:rPr>
              <a:t>: </a:t>
            </a:r>
            <a:r>
              <a:rPr lang="ru-RU" sz="2800" dirty="0">
                <a:solidFill>
                  <a:srgbClr val="92D050"/>
                </a:solidFill>
                <a:ea typeface="Times New Roman"/>
              </a:rPr>
              <a:t>Дальневосточный пр., д.55; д.57, корп.1; д.57, корп.2; д.59;</a:t>
            </a:r>
          </a:p>
          <a:p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/>
              </a:rPr>
              <a:t>Народная ул., д.20; д.22; д.26; д.28; д.30; д.32;</a:t>
            </a:r>
          </a:p>
          <a:p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/>
              </a:rPr>
              <a:t>Новоселов ул., д.1; д.2; д.5; д.7; д.9; д.15; д.19; д.23; д.27; 29; д.31;</a:t>
            </a:r>
          </a:p>
          <a:p>
            <a:r>
              <a:rPr lang="ru-RU" sz="2800" dirty="0">
                <a:solidFill>
                  <a:srgbClr val="7030A0"/>
                </a:solidFill>
                <a:ea typeface="Times New Roman"/>
              </a:rPr>
              <a:t>Октябрьская наб., д.16; д.20, корп.1; д.22; д.24, корп.1; д.24, корп.2; д.24, корп.3; д.24, корп.4; д.24, корп.5; д.26, корп.1; д.26, корп.3; д.26, корп.4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Важно!</a:t>
            </a:r>
            <a:endParaRPr lang="ru-RU" sz="32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4400" b="1" dirty="0" smtClean="0">
                <a:solidFill>
                  <a:srgbClr val="0070C0"/>
                </a:solidFill>
              </a:rPr>
              <a:t>Родители </a:t>
            </a:r>
            <a:r>
              <a:rPr lang="ru-RU" sz="4400" b="1" dirty="0">
                <a:solidFill>
                  <a:srgbClr val="0070C0"/>
                </a:solidFill>
              </a:rPr>
              <a:t>вправе подать заявление в любые три образовательных учреждения района, на территории которого проживает ребенок</a:t>
            </a:r>
            <a:r>
              <a:rPr lang="ru-RU" dirty="0">
                <a:latin typeface="times new roman"/>
              </a:rPr>
              <a:t>. </a:t>
            </a:r>
            <a:endParaRPr lang="ru-RU" dirty="0" smtClean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24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Телефоны горячей линии по вопросу приема в 1 класс в </a:t>
            </a:r>
            <a:r>
              <a:rPr lang="ru-RU" sz="2800" b="1" dirty="0" smtClean="0">
                <a:solidFill>
                  <a:srgbClr val="FF0000"/>
                </a:solidFill>
              </a:rPr>
              <a:t>2019 </a:t>
            </a:r>
            <a:r>
              <a:rPr lang="ru-RU" sz="2800" b="1" dirty="0">
                <a:solidFill>
                  <a:srgbClr val="FF0000"/>
                </a:solidFill>
              </a:rPr>
              <a:t>году</a:t>
            </a:r>
            <a:endParaRPr lang="ru-RU" sz="2800" dirty="0"/>
          </a:p>
          <a:p>
            <a:pPr algn="just"/>
            <a:r>
              <a:rPr lang="ru-RU" sz="2800" b="1" dirty="0">
                <a:solidFill>
                  <a:srgbClr val="0070C0"/>
                </a:solidFill>
              </a:rPr>
              <a:t>576-20-19</a:t>
            </a:r>
            <a:r>
              <a:rPr lang="ru-RU" sz="2800" dirty="0">
                <a:solidFill>
                  <a:srgbClr val="0070C0"/>
                </a:solidFill>
              </a:rPr>
              <a:t> – Комитет по образованию Санкт-Петербурга</a:t>
            </a:r>
          </a:p>
          <a:p>
            <a:pPr algn="just"/>
            <a:r>
              <a:rPr lang="ru-RU" sz="2800" b="1" dirty="0">
                <a:solidFill>
                  <a:srgbClr val="0070C0"/>
                </a:solidFill>
              </a:rPr>
              <a:t>417-37-42</a:t>
            </a:r>
            <a:r>
              <a:rPr lang="ru-RU" sz="2800" dirty="0">
                <a:solidFill>
                  <a:srgbClr val="0070C0"/>
                </a:solidFill>
              </a:rPr>
              <a:t> – отдел образования администрации Невского района</a:t>
            </a:r>
          </a:p>
          <a:p>
            <a:pPr algn="just"/>
            <a:r>
              <a:rPr lang="ru-RU" sz="2800" b="1" dirty="0">
                <a:solidFill>
                  <a:srgbClr val="0070C0"/>
                </a:solidFill>
              </a:rPr>
              <a:t>446-18-57</a:t>
            </a:r>
            <a:r>
              <a:rPr lang="ru-RU" sz="2800" dirty="0">
                <a:solidFill>
                  <a:srgbClr val="0070C0"/>
                </a:solidFill>
              </a:rPr>
              <a:t> – директор ГБОУ гимназии № 498 Невского района Санкт-Петербурга Медведь Нина Владимировна</a:t>
            </a:r>
          </a:p>
          <a:p>
            <a:pPr algn="just"/>
            <a:r>
              <a:rPr lang="ru-RU" sz="2800" b="1" dirty="0">
                <a:solidFill>
                  <a:srgbClr val="0070C0"/>
                </a:solidFill>
              </a:rPr>
              <a:t>446-63-95</a:t>
            </a:r>
            <a:r>
              <a:rPr lang="ru-RU" sz="2800" dirty="0">
                <a:solidFill>
                  <a:srgbClr val="0070C0"/>
                </a:solidFill>
              </a:rPr>
              <a:t> – заместитель директора по УВР ГБОУ гимназии № 498 Невского района Санкт-Петербурга Романюк Галина Анатольевна</a:t>
            </a:r>
            <a:endParaRPr lang="ru-RU" sz="28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46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22877" cy="574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70C0"/>
                </a:solidFill>
              </a:rPr>
              <a:t>Прием заявлений в первые классы в соответствии с нормативными документами осуществляется с </a:t>
            </a:r>
            <a:r>
              <a:rPr lang="ru-RU" sz="3200" b="1" dirty="0" smtClean="0">
                <a:solidFill>
                  <a:srgbClr val="0070C0"/>
                </a:solidFill>
              </a:rPr>
              <a:t>1 апреля 2021 года </a:t>
            </a:r>
            <a:r>
              <a:rPr lang="ru-RU" sz="3200" b="1" dirty="0">
                <a:solidFill>
                  <a:srgbClr val="0070C0"/>
                </a:solidFill>
              </a:rPr>
              <a:t>в электронном виде через Портал </a:t>
            </a:r>
            <a:r>
              <a:rPr lang="ru-RU" sz="3200" b="1" u="sng" dirty="0">
                <a:solidFill>
                  <a:srgbClr val="0070C0"/>
                </a:solidFill>
              </a:rPr>
              <a:t>(непрерывно)</a:t>
            </a:r>
            <a:r>
              <a:rPr lang="ru-RU" sz="3200" b="1" dirty="0">
                <a:solidFill>
                  <a:srgbClr val="0070C0"/>
                </a:solidFill>
              </a:rPr>
              <a:t> и в структурных подразделениях МФЦ (в соответствии с режимом работы</a:t>
            </a:r>
            <a:r>
              <a:rPr lang="ru-RU" sz="3200" b="1" dirty="0" smtClean="0">
                <a:solidFill>
                  <a:srgbClr val="0070C0"/>
                </a:solidFill>
              </a:rPr>
              <a:t>)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010" y="3503235"/>
            <a:ext cx="84249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</a:rPr>
              <a:t>Способы подачи заявлений:</a:t>
            </a:r>
            <a:br>
              <a:rPr lang="ru-RU" sz="4400" dirty="0">
                <a:solidFill>
                  <a:schemeClr val="accent2"/>
                </a:solidFill>
              </a:rPr>
            </a:br>
            <a:r>
              <a:rPr lang="ru-RU" sz="2800" dirty="0">
                <a:hlinkClick r:id="rId2"/>
              </a:rPr>
              <a:t>Многофункциональные центры предоставления государственных и муниципальных </a:t>
            </a:r>
            <a:r>
              <a:rPr lang="ru-RU" sz="2800" dirty="0" smtClean="0">
                <a:hlinkClick r:id="rId2"/>
              </a:rPr>
              <a:t>услуг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hlinkClick r:id="rId3"/>
              </a:rPr>
              <a:t>Портал «</a:t>
            </a:r>
            <a:r>
              <a:rPr lang="ru-RU" sz="2800" smtClean="0">
                <a:hlinkClick r:id="rId3"/>
              </a:rPr>
              <a:t>Госуслуги»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30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52049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u="sng" dirty="0" smtClean="0">
                <a:solidFill>
                  <a:srgbClr val="0070C0"/>
                </a:solidFill>
              </a:rPr>
              <a:t>Наш сайт</a:t>
            </a:r>
            <a:endParaRPr lang="ru-RU" sz="6000" u="sng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8884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gym498.ru</a:t>
            </a:r>
            <a:endParaRPr lang="ru-RU" sz="8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246</TotalTime>
  <Words>288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Организация приема в 1 класс в 2021 году</vt:lpstr>
      <vt:lpstr>С 1 апреля 2021 г. по 30 июня 2021 г. – для *детей, имеющих преимущественное право зачисления граждан на обучение в ГБОУ, *детей, проживающих на закреплённой территории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приема в 1 класс в 2018 году</dc:title>
  <dc:creator>Galina Romanyuk</dc:creator>
  <cp:lastModifiedBy>oem</cp:lastModifiedBy>
  <cp:revision>23</cp:revision>
  <dcterms:created xsi:type="dcterms:W3CDTF">2017-10-13T18:12:35Z</dcterms:created>
  <dcterms:modified xsi:type="dcterms:W3CDTF">2020-10-22T06:53:45Z</dcterms:modified>
</cp:coreProperties>
</file>