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</p:sldMasterIdLst>
  <p:notesMasterIdLst>
    <p:notesMasterId r:id="rId67"/>
  </p:notesMasterIdLst>
  <p:sldIdLst>
    <p:sldId id="454" r:id="rId2"/>
    <p:sldId id="456" r:id="rId3"/>
    <p:sldId id="457" r:id="rId4"/>
    <p:sldId id="458" r:id="rId5"/>
    <p:sldId id="267" r:id="rId6"/>
    <p:sldId id="257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14" r:id="rId27"/>
    <p:sldId id="315" r:id="rId28"/>
    <p:sldId id="326" r:id="rId29"/>
    <p:sldId id="317" r:id="rId30"/>
    <p:sldId id="316" r:id="rId31"/>
    <p:sldId id="347" r:id="rId32"/>
    <p:sldId id="319" r:id="rId33"/>
    <p:sldId id="320" r:id="rId34"/>
    <p:sldId id="321" r:id="rId35"/>
    <p:sldId id="322" r:id="rId36"/>
    <p:sldId id="323" r:id="rId37"/>
    <p:sldId id="324" r:id="rId38"/>
    <p:sldId id="283" r:id="rId39"/>
    <p:sldId id="292" r:id="rId40"/>
    <p:sldId id="293" r:id="rId41"/>
    <p:sldId id="282" r:id="rId42"/>
    <p:sldId id="285" r:id="rId43"/>
    <p:sldId id="284" r:id="rId44"/>
    <p:sldId id="294" r:id="rId45"/>
    <p:sldId id="296" r:id="rId46"/>
    <p:sldId id="298" r:id="rId47"/>
    <p:sldId id="330" r:id="rId48"/>
    <p:sldId id="331" r:id="rId49"/>
    <p:sldId id="301" r:id="rId50"/>
    <p:sldId id="329" r:id="rId51"/>
    <p:sldId id="304" r:id="rId52"/>
    <p:sldId id="305" r:id="rId53"/>
    <p:sldId id="306" r:id="rId54"/>
    <p:sldId id="308" r:id="rId55"/>
    <p:sldId id="373" r:id="rId56"/>
    <p:sldId id="374" r:id="rId57"/>
    <p:sldId id="375" r:id="rId58"/>
    <p:sldId id="376" r:id="rId59"/>
    <p:sldId id="377" r:id="rId60"/>
    <p:sldId id="455" r:id="rId61"/>
    <p:sldId id="349" r:id="rId62"/>
    <p:sldId id="350" r:id="rId63"/>
    <p:sldId id="351" r:id="rId64"/>
    <p:sldId id="352" r:id="rId65"/>
    <p:sldId id="291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47914878144965E-2"/>
          <c:y val="0.16464398371393291"/>
          <c:w val="0.52785091429235131"/>
          <c:h val="0.8445614628677615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внимание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0.23</c:v>
                </c:pt>
                <c:pt idx="2">
                  <c:v>0.14000000000000001</c:v>
                </c:pt>
                <c:pt idx="3">
                  <c:v>0.63000000000000189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768083849269425"/>
          <c:y val="0.24631480340568224"/>
          <c:w val="0.25075181040490424"/>
          <c:h val="0.52569184232055288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489714835052333E-2"/>
          <c:y val="0.14211661127267164"/>
          <c:w val="0.55425712862866749"/>
          <c:h val="0.5680968135324235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внимание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0.23</c:v>
                </c:pt>
                <c:pt idx="2">
                  <c:v>0.14000000000000001</c:v>
                </c:pt>
                <c:pt idx="3">
                  <c:v>0.63000000000000189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447200073841083"/>
          <c:y val="0.1893569553805774"/>
          <c:w val="0.3058915246054118"/>
          <c:h val="0.47245965782055038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73783795485894E-2"/>
          <c:y val="0.14274272704878502"/>
          <c:w val="0.55718168378991906"/>
          <c:h val="0.5713187221048046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внимание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0.05</c:v>
                </c:pt>
                <c:pt idx="1">
                  <c:v>0.36000000000000032</c:v>
                </c:pt>
                <c:pt idx="2">
                  <c:v>0.32000000000000095</c:v>
                </c:pt>
                <c:pt idx="3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отличное</c:v>
                </c:pt>
                <c:pt idx="1">
                  <c:v>хорошее</c:v>
                </c:pt>
                <c:pt idx="2">
                  <c:v>среднее</c:v>
                </c:pt>
                <c:pt idx="3">
                  <c:v>низкое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004458865545455"/>
          <c:y val="0.1893569553805774"/>
          <c:w val="0.3058915246054118"/>
          <c:h val="0.47245965782055038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Лист1!$B$9</c:f>
              <c:strCache>
                <c:ptCount val="1"/>
                <c:pt idx="0">
                  <c:v>до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Лист1!$B$10:$B$13</c:f>
              <c:numCache>
                <c:formatCode>General</c:formatCode>
                <c:ptCount val="4"/>
                <c:pt idx="0">
                  <c:v>50</c:v>
                </c:pt>
                <c:pt idx="1">
                  <c:v>40</c:v>
                </c:pt>
                <c:pt idx="2">
                  <c:v>10</c:v>
                </c:pt>
                <c:pt idx="3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Лист1!$C$9</c:f>
              <c:strCache>
                <c:ptCount val="1"/>
                <c:pt idx="0">
                  <c:v>после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Лист1!$C$10:$C$13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40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534144"/>
        <c:axId val="100535680"/>
        <c:axId val="0"/>
      </c:bar3DChart>
      <c:catAx>
        <c:axId val="100534144"/>
        <c:scaling>
          <c:orientation val="minMax"/>
        </c:scaling>
        <c:delete val="1"/>
        <c:axPos val="b"/>
        <c:majorTickMark val="out"/>
        <c:minorTickMark val="none"/>
        <c:tickLblPos val="none"/>
        <c:crossAx val="100535680"/>
        <c:crosses val="autoZero"/>
        <c:auto val="1"/>
        <c:lblAlgn val="ctr"/>
        <c:lblOffset val="100"/>
        <c:noMultiLvlLbl val="0"/>
      </c:catAx>
      <c:valAx>
        <c:axId val="10053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5341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2E698-242E-4FCA-B33E-D4DCB77D5B5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8440-739F-40CB-B151-E61A77C5D06A}">
      <dgm:prSet phldrT="[Текст]" custT="1"/>
      <dgm:spPr/>
      <dgm:t>
        <a:bodyPr/>
        <a:lstStyle/>
        <a:p>
          <a:r>
            <a:rPr lang="ru-RU" sz="2400" dirty="0" smtClean="0"/>
            <a:t>Присвоение знаний и формирование способов деятельности</a:t>
          </a:r>
          <a:endParaRPr lang="ru-RU" sz="2400" dirty="0"/>
        </a:p>
      </dgm:t>
    </dgm:pt>
    <dgm:pt modelId="{C560C7C5-0BF7-49C1-843A-7F1B22526C33}" type="parTrans" cxnId="{A73D3501-9287-4328-8DF1-15DE2F028998}">
      <dgm:prSet/>
      <dgm:spPr/>
      <dgm:t>
        <a:bodyPr/>
        <a:lstStyle/>
        <a:p>
          <a:endParaRPr lang="ru-RU"/>
        </a:p>
      </dgm:t>
    </dgm:pt>
    <dgm:pt modelId="{934B2BEE-DF89-4B88-92BA-3702E19A0F9F}" type="sibTrans" cxnId="{A73D3501-9287-4328-8DF1-15DE2F028998}">
      <dgm:prSet/>
      <dgm:spPr/>
      <dgm:t>
        <a:bodyPr/>
        <a:lstStyle/>
        <a:p>
          <a:endParaRPr lang="ru-RU"/>
        </a:p>
      </dgm:t>
    </dgm:pt>
    <dgm:pt modelId="{7E47EF28-285A-48D3-AFE9-BD1224CA01C6}">
      <dgm:prSet phldrT="[Текст]" custT="1"/>
      <dgm:spPr/>
      <dgm:t>
        <a:bodyPr/>
        <a:lstStyle/>
        <a:p>
          <a:r>
            <a:rPr lang="ru-RU" sz="2400" dirty="0" smtClean="0"/>
            <a:t>Формирование информационной компетентности учащихся</a:t>
          </a:r>
          <a:endParaRPr lang="ru-RU" sz="2400" dirty="0"/>
        </a:p>
      </dgm:t>
    </dgm:pt>
    <dgm:pt modelId="{E884336D-A066-4012-ABFB-3D4AD0467345}" type="parTrans" cxnId="{53C42B0E-F474-4419-8FA8-45B0CE102F1D}">
      <dgm:prSet/>
      <dgm:spPr/>
      <dgm:t>
        <a:bodyPr/>
        <a:lstStyle/>
        <a:p>
          <a:endParaRPr lang="ru-RU"/>
        </a:p>
      </dgm:t>
    </dgm:pt>
    <dgm:pt modelId="{D6E4B0D2-8F22-4E25-A781-E6332244F412}" type="sibTrans" cxnId="{53C42B0E-F474-4419-8FA8-45B0CE102F1D}">
      <dgm:prSet/>
      <dgm:spPr/>
      <dgm:t>
        <a:bodyPr/>
        <a:lstStyle/>
        <a:p>
          <a:endParaRPr lang="ru-RU"/>
        </a:p>
      </dgm:t>
    </dgm:pt>
    <dgm:pt modelId="{C6414CC2-81B4-4F0F-AE5F-135652C2976A}">
      <dgm:prSet phldrT="[Текст]" custT="1"/>
      <dgm:spPr/>
      <dgm:t>
        <a:bodyPr/>
        <a:lstStyle/>
        <a:p>
          <a:r>
            <a:rPr lang="ru-RU" sz="2400" dirty="0" smtClean="0"/>
            <a:t>Формирование мыслительных умений</a:t>
          </a:r>
          <a:endParaRPr lang="ru-RU" sz="2400" dirty="0"/>
        </a:p>
      </dgm:t>
    </dgm:pt>
    <dgm:pt modelId="{0D63F450-8863-4B42-A431-8989B2CA037A}" type="parTrans" cxnId="{BCC78AD9-830B-4787-8FA6-0B66912E036A}">
      <dgm:prSet/>
      <dgm:spPr/>
      <dgm:t>
        <a:bodyPr/>
        <a:lstStyle/>
        <a:p>
          <a:endParaRPr lang="ru-RU"/>
        </a:p>
      </dgm:t>
    </dgm:pt>
    <dgm:pt modelId="{24C573A1-513E-4B3F-A2CE-44D8589CDEBE}" type="sibTrans" cxnId="{BCC78AD9-830B-4787-8FA6-0B66912E036A}">
      <dgm:prSet/>
      <dgm:spPr/>
      <dgm:t>
        <a:bodyPr/>
        <a:lstStyle/>
        <a:p>
          <a:endParaRPr lang="ru-RU"/>
        </a:p>
      </dgm:t>
    </dgm:pt>
    <dgm:pt modelId="{F336048F-B902-4F24-A020-E09467DF4D43}">
      <dgm:prSet phldrT="[Текст]"/>
      <dgm:spPr/>
      <dgm:t>
        <a:bodyPr/>
        <a:lstStyle/>
        <a:p>
          <a:r>
            <a:rPr lang="ru-RU" dirty="0" smtClean="0"/>
            <a:t>Формирование </a:t>
          </a:r>
          <a:r>
            <a:rPr lang="ru-RU" dirty="0" err="1" smtClean="0"/>
            <a:t>метакогнитивного</a:t>
          </a:r>
          <a:r>
            <a:rPr lang="ru-RU" dirty="0" smtClean="0"/>
            <a:t> опыта</a:t>
          </a:r>
          <a:endParaRPr lang="ru-RU" dirty="0"/>
        </a:p>
      </dgm:t>
    </dgm:pt>
    <dgm:pt modelId="{02D98CC8-12B9-4472-A78E-481623736E84}" type="parTrans" cxnId="{143F539A-BA28-407B-8B14-24EF0E3A5DBE}">
      <dgm:prSet/>
      <dgm:spPr/>
      <dgm:t>
        <a:bodyPr/>
        <a:lstStyle/>
        <a:p>
          <a:endParaRPr lang="ru-RU"/>
        </a:p>
      </dgm:t>
    </dgm:pt>
    <dgm:pt modelId="{794394E2-5DD9-489E-A51B-22FF79CA2B37}" type="sibTrans" cxnId="{143F539A-BA28-407B-8B14-24EF0E3A5DBE}">
      <dgm:prSet/>
      <dgm:spPr/>
      <dgm:t>
        <a:bodyPr/>
        <a:lstStyle/>
        <a:p>
          <a:endParaRPr lang="ru-RU"/>
        </a:p>
      </dgm:t>
    </dgm:pt>
    <dgm:pt modelId="{932D38F7-EC46-4D03-BE42-040930DDB54B}" type="pres">
      <dgm:prSet presAssocID="{5852E698-242E-4FCA-B33E-D4DCB77D5B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FD4DF-1C75-4C5B-AF7C-601149E433EC}" type="pres">
      <dgm:prSet presAssocID="{223D8440-739F-40CB-B151-E61A77C5D06A}" presName="parentLin" presStyleCnt="0"/>
      <dgm:spPr/>
    </dgm:pt>
    <dgm:pt modelId="{433D6FFE-9CA4-474E-ABA8-C7F6425A0E1C}" type="pres">
      <dgm:prSet presAssocID="{223D8440-739F-40CB-B151-E61A77C5D06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65B32A0-D990-43F4-B0C4-92102FE273AB}" type="pres">
      <dgm:prSet presAssocID="{223D8440-739F-40CB-B151-E61A77C5D06A}" presName="parentText" presStyleLbl="node1" presStyleIdx="0" presStyleCnt="4" custScaleX="142857" custScaleY="1845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1E5F5-AFEF-49FE-80A3-75FA2D7C3544}" type="pres">
      <dgm:prSet presAssocID="{223D8440-739F-40CB-B151-E61A77C5D06A}" presName="negativeSpace" presStyleCnt="0"/>
      <dgm:spPr/>
    </dgm:pt>
    <dgm:pt modelId="{83982421-785A-4566-BC49-44A0D3FB57F1}" type="pres">
      <dgm:prSet presAssocID="{223D8440-739F-40CB-B151-E61A77C5D06A}" presName="childText" presStyleLbl="conFgAcc1" presStyleIdx="0" presStyleCnt="4">
        <dgm:presLayoutVars>
          <dgm:bulletEnabled val="1"/>
        </dgm:presLayoutVars>
      </dgm:prSet>
      <dgm:spPr/>
    </dgm:pt>
    <dgm:pt modelId="{3E338607-8328-4F53-A883-52CE7541A6E9}" type="pres">
      <dgm:prSet presAssocID="{934B2BEE-DF89-4B88-92BA-3702E19A0F9F}" presName="spaceBetweenRectangles" presStyleCnt="0"/>
      <dgm:spPr/>
    </dgm:pt>
    <dgm:pt modelId="{E513EB5C-E20E-42E6-ADA3-6DBCC9A88DE2}" type="pres">
      <dgm:prSet presAssocID="{7E47EF28-285A-48D3-AFE9-BD1224CA01C6}" presName="parentLin" presStyleCnt="0"/>
      <dgm:spPr/>
    </dgm:pt>
    <dgm:pt modelId="{2C7C7E9D-45FE-4A77-9AEC-B19715EF0620}" type="pres">
      <dgm:prSet presAssocID="{7E47EF28-285A-48D3-AFE9-BD1224CA01C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E94FFD9-A2BF-4850-8A43-E27214CDC287}" type="pres">
      <dgm:prSet presAssocID="{7E47EF28-285A-48D3-AFE9-BD1224CA01C6}" presName="parentText" presStyleLbl="node1" presStyleIdx="1" presStyleCnt="4" custScaleX="137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0650C-4415-4E31-9E83-A9AFCE69F2C5}" type="pres">
      <dgm:prSet presAssocID="{7E47EF28-285A-48D3-AFE9-BD1224CA01C6}" presName="negativeSpace" presStyleCnt="0"/>
      <dgm:spPr/>
    </dgm:pt>
    <dgm:pt modelId="{73E8477B-D933-4E4E-A316-B62527E82998}" type="pres">
      <dgm:prSet presAssocID="{7E47EF28-285A-48D3-AFE9-BD1224CA01C6}" presName="childText" presStyleLbl="conFgAcc1" presStyleIdx="1" presStyleCnt="4">
        <dgm:presLayoutVars>
          <dgm:bulletEnabled val="1"/>
        </dgm:presLayoutVars>
      </dgm:prSet>
      <dgm:spPr/>
    </dgm:pt>
    <dgm:pt modelId="{ED1786E4-600B-4C54-9EEF-340EA1F661A9}" type="pres">
      <dgm:prSet presAssocID="{D6E4B0D2-8F22-4E25-A781-E6332244F412}" presName="spaceBetweenRectangles" presStyleCnt="0"/>
      <dgm:spPr/>
    </dgm:pt>
    <dgm:pt modelId="{A3347830-C8A3-47C2-84FD-53E3BCF13343}" type="pres">
      <dgm:prSet presAssocID="{C6414CC2-81B4-4F0F-AE5F-135652C2976A}" presName="parentLin" presStyleCnt="0"/>
      <dgm:spPr/>
    </dgm:pt>
    <dgm:pt modelId="{6D5F024C-E5E0-446A-8972-839F06848671}" type="pres">
      <dgm:prSet presAssocID="{C6414CC2-81B4-4F0F-AE5F-135652C2976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184054F-7355-4545-9A61-B5749C8CCD0E}" type="pres">
      <dgm:prSet presAssocID="{C6414CC2-81B4-4F0F-AE5F-135652C2976A}" presName="parentText" presStyleLbl="node1" presStyleIdx="2" presStyleCnt="4" custScaleX="142857" custScaleY="118337" custLinFactNeighborX="39130" custLinFactNeighborY="-16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A2DBD-3282-4841-86A3-B9EB6C64B701}" type="pres">
      <dgm:prSet presAssocID="{C6414CC2-81B4-4F0F-AE5F-135652C2976A}" presName="negativeSpace" presStyleCnt="0"/>
      <dgm:spPr/>
    </dgm:pt>
    <dgm:pt modelId="{94A0DD36-9321-4036-BF3A-710478F772B8}" type="pres">
      <dgm:prSet presAssocID="{C6414CC2-81B4-4F0F-AE5F-135652C2976A}" presName="childText" presStyleLbl="conFgAcc1" presStyleIdx="2" presStyleCnt="4">
        <dgm:presLayoutVars>
          <dgm:bulletEnabled val="1"/>
        </dgm:presLayoutVars>
      </dgm:prSet>
      <dgm:spPr/>
    </dgm:pt>
    <dgm:pt modelId="{6927B837-2A50-4258-AA08-8F1CC81E86F8}" type="pres">
      <dgm:prSet presAssocID="{24C573A1-513E-4B3F-A2CE-44D8589CDEBE}" presName="spaceBetweenRectangles" presStyleCnt="0"/>
      <dgm:spPr/>
    </dgm:pt>
    <dgm:pt modelId="{E53649E9-5481-40B7-A3BD-832ED6590C3B}" type="pres">
      <dgm:prSet presAssocID="{F336048F-B902-4F24-A020-E09467DF4D43}" presName="parentLin" presStyleCnt="0"/>
      <dgm:spPr/>
    </dgm:pt>
    <dgm:pt modelId="{2398EFEF-28E8-4CF2-9BC2-61B73BB80796}" type="pres">
      <dgm:prSet presAssocID="{F336048F-B902-4F24-A020-E09467DF4D4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FA564C6-97CD-4AEA-9F99-7C84F5CDE042}" type="pres">
      <dgm:prSet presAssocID="{F336048F-B902-4F24-A020-E09467DF4D43}" presName="parentText" presStyleLbl="node1" presStyleIdx="3" presStyleCnt="4" custScaleX="137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D775E-B84F-4443-B4BD-02832AE3A120}" type="pres">
      <dgm:prSet presAssocID="{F336048F-B902-4F24-A020-E09467DF4D43}" presName="negativeSpace" presStyleCnt="0"/>
      <dgm:spPr/>
    </dgm:pt>
    <dgm:pt modelId="{BF0681C5-81EF-4870-AF0E-261A555540EB}" type="pres">
      <dgm:prSet presAssocID="{F336048F-B902-4F24-A020-E09467DF4D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8C0148F-5C36-46E3-81D2-AA6FC8E998C7}" type="presOf" srcId="{C6414CC2-81B4-4F0F-AE5F-135652C2976A}" destId="{6D5F024C-E5E0-446A-8972-839F06848671}" srcOrd="0" destOrd="0" presId="urn:microsoft.com/office/officeart/2005/8/layout/list1"/>
    <dgm:cxn modelId="{53C42B0E-F474-4419-8FA8-45B0CE102F1D}" srcId="{5852E698-242E-4FCA-B33E-D4DCB77D5B51}" destId="{7E47EF28-285A-48D3-AFE9-BD1224CA01C6}" srcOrd="1" destOrd="0" parTransId="{E884336D-A066-4012-ABFB-3D4AD0467345}" sibTransId="{D6E4B0D2-8F22-4E25-A781-E6332244F412}"/>
    <dgm:cxn modelId="{A73D3501-9287-4328-8DF1-15DE2F028998}" srcId="{5852E698-242E-4FCA-B33E-D4DCB77D5B51}" destId="{223D8440-739F-40CB-B151-E61A77C5D06A}" srcOrd="0" destOrd="0" parTransId="{C560C7C5-0BF7-49C1-843A-7F1B22526C33}" sibTransId="{934B2BEE-DF89-4B88-92BA-3702E19A0F9F}"/>
    <dgm:cxn modelId="{BCC78AD9-830B-4787-8FA6-0B66912E036A}" srcId="{5852E698-242E-4FCA-B33E-D4DCB77D5B51}" destId="{C6414CC2-81B4-4F0F-AE5F-135652C2976A}" srcOrd="2" destOrd="0" parTransId="{0D63F450-8863-4B42-A431-8989B2CA037A}" sibTransId="{24C573A1-513E-4B3F-A2CE-44D8589CDEBE}"/>
    <dgm:cxn modelId="{B8A36079-6925-49C3-A2AA-AA53D30A81A5}" type="presOf" srcId="{223D8440-739F-40CB-B151-E61A77C5D06A}" destId="{A65B32A0-D990-43F4-B0C4-92102FE273AB}" srcOrd="1" destOrd="0" presId="urn:microsoft.com/office/officeart/2005/8/layout/list1"/>
    <dgm:cxn modelId="{2CB900B7-5F8E-404E-B0C3-CBE5858EB506}" type="presOf" srcId="{F336048F-B902-4F24-A020-E09467DF4D43}" destId="{2398EFEF-28E8-4CF2-9BC2-61B73BB80796}" srcOrd="0" destOrd="0" presId="urn:microsoft.com/office/officeart/2005/8/layout/list1"/>
    <dgm:cxn modelId="{401942B4-BECB-4F9E-9743-9FD61CA322D4}" type="presOf" srcId="{7E47EF28-285A-48D3-AFE9-BD1224CA01C6}" destId="{BE94FFD9-A2BF-4850-8A43-E27214CDC287}" srcOrd="1" destOrd="0" presId="urn:microsoft.com/office/officeart/2005/8/layout/list1"/>
    <dgm:cxn modelId="{79842976-C3A6-444D-AC5D-0C6C4BEA0365}" type="presOf" srcId="{C6414CC2-81B4-4F0F-AE5F-135652C2976A}" destId="{A184054F-7355-4545-9A61-B5749C8CCD0E}" srcOrd="1" destOrd="0" presId="urn:microsoft.com/office/officeart/2005/8/layout/list1"/>
    <dgm:cxn modelId="{DB0435F2-0E05-4293-9574-7B53A65F86B0}" type="presOf" srcId="{5852E698-242E-4FCA-B33E-D4DCB77D5B51}" destId="{932D38F7-EC46-4D03-BE42-040930DDB54B}" srcOrd="0" destOrd="0" presId="urn:microsoft.com/office/officeart/2005/8/layout/list1"/>
    <dgm:cxn modelId="{AD78C351-1BC5-4490-A351-DA2A74F71CFD}" type="presOf" srcId="{223D8440-739F-40CB-B151-E61A77C5D06A}" destId="{433D6FFE-9CA4-474E-ABA8-C7F6425A0E1C}" srcOrd="0" destOrd="0" presId="urn:microsoft.com/office/officeart/2005/8/layout/list1"/>
    <dgm:cxn modelId="{143F539A-BA28-407B-8B14-24EF0E3A5DBE}" srcId="{5852E698-242E-4FCA-B33E-D4DCB77D5B51}" destId="{F336048F-B902-4F24-A020-E09467DF4D43}" srcOrd="3" destOrd="0" parTransId="{02D98CC8-12B9-4472-A78E-481623736E84}" sibTransId="{794394E2-5DD9-489E-A51B-22FF79CA2B37}"/>
    <dgm:cxn modelId="{27DEB9DC-6162-464F-9972-5E79189F7CA5}" type="presOf" srcId="{7E47EF28-285A-48D3-AFE9-BD1224CA01C6}" destId="{2C7C7E9D-45FE-4A77-9AEC-B19715EF0620}" srcOrd="0" destOrd="0" presId="urn:microsoft.com/office/officeart/2005/8/layout/list1"/>
    <dgm:cxn modelId="{03B5C275-D58B-46B9-AEE4-87B762D2C58D}" type="presOf" srcId="{F336048F-B902-4F24-A020-E09467DF4D43}" destId="{5FA564C6-97CD-4AEA-9F99-7C84F5CDE042}" srcOrd="1" destOrd="0" presId="urn:microsoft.com/office/officeart/2005/8/layout/list1"/>
    <dgm:cxn modelId="{DD1266AA-9B8C-493C-AE88-CAB2563597E2}" type="presParOf" srcId="{932D38F7-EC46-4D03-BE42-040930DDB54B}" destId="{8D6FD4DF-1C75-4C5B-AF7C-601149E433EC}" srcOrd="0" destOrd="0" presId="urn:microsoft.com/office/officeart/2005/8/layout/list1"/>
    <dgm:cxn modelId="{0879E9BC-72E1-4D48-9B2B-75636037B9C5}" type="presParOf" srcId="{8D6FD4DF-1C75-4C5B-AF7C-601149E433EC}" destId="{433D6FFE-9CA4-474E-ABA8-C7F6425A0E1C}" srcOrd="0" destOrd="0" presId="urn:microsoft.com/office/officeart/2005/8/layout/list1"/>
    <dgm:cxn modelId="{FB54CC6E-CD4D-45A5-9306-97B87E22BD11}" type="presParOf" srcId="{8D6FD4DF-1C75-4C5B-AF7C-601149E433EC}" destId="{A65B32A0-D990-43F4-B0C4-92102FE273AB}" srcOrd="1" destOrd="0" presId="urn:microsoft.com/office/officeart/2005/8/layout/list1"/>
    <dgm:cxn modelId="{AB5FE655-564C-4A58-849F-FB60876E9C56}" type="presParOf" srcId="{932D38F7-EC46-4D03-BE42-040930DDB54B}" destId="{6441E5F5-AFEF-49FE-80A3-75FA2D7C3544}" srcOrd="1" destOrd="0" presId="urn:microsoft.com/office/officeart/2005/8/layout/list1"/>
    <dgm:cxn modelId="{275663B3-D700-4910-BC97-C12AF3ADBB1C}" type="presParOf" srcId="{932D38F7-EC46-4D03-BE42-040930DDB54B}" destId="{83982421-785A-4566-BC49-44A0D3FB57F1}" srcOrd="2" destOrd="0" presId="urn:microsoft.com/office/officeart/2005/8/layout/list1"/>
    <dgm:cxn modelId="{3A82DB6C-11E4-443F-BDAB-EA1A32423EA2}" type="presParOf" srcId="{932D38F7-EC46-4D03-BE42-040930DDB54B}" destId="{3E338607-8328-4F53-A883-52CE7541A6E9}" srcOrd="3" destOrd="0" presId="urn:microsoft.com/office/officeart/2005/8/layout/list1"/>
    <dgm:cxn modelId="{45CDAC9D-26CE-4FE5-802C-FF4373D0834C}" type="presParOf" srcId="{932D38F7-EC46-4D03-BE42-040930DDB54B}" destId="{E513EB5C-E20E-42E6-ADA3-6DBCC9A88DE2}" srcOrd="4" destOrd="0" presId="urn:microsoft.com/office/officeart/2005/8/layout/list1"/>
    <dgm:cxn modelId="{26319A23-BDEA-4594-8D2D-5F91BABF6254}" type="presParOf" srcId="{E513EB5C-E20E-42E6-ADA3-6DBCC9A88DE2}" destId="{2C7C7E9D-45FE-4A77-9AEC-B19715EF0620}" srcOrd="0" destOrd="0" presId="urn:microsoft.com/office/officeart/2005/8/layout/list1"/>
    <dgm:cxn modelId="{D10B1304-A045-4F08-BB4E-31864C4F3308}" type="presParOf" srcId="{E513EB5C-E20E-42E6-ADA3-6DBCC9A88DE2}" destId="{BE94FFD9-A2BF-4850-8A43-E27214CDC287}" srcOrd="1" destOrd="0" presId="urn:microsoft.com/office/officeart/2005/8/layout/list1"/>
    <dgm:cxn modelId="{64AC065C-8324-4F4C-B94A-B095326B5990}" type="presParOf" srcId="{932D38F7-EC46-4D03-BE42-040930DDB54B}" destId="{FCE0650C-4415-4E31-9E83-A9AFCE69F2C5}" srcOrd="5" destOrd="0" presId="urn:microsoft.com/office/officeart/2005/8/layout/list1"/>
    <dgm:cxn modelId="{1807D9BD-FAC2-4F31-B707-8A276E6B4F9C}" type="presParOf" srcId="{932D38F7-EC46-4D03-BE42-040930DDB54B}" destId="{73E8477B-D933-4E4E-A316-B62527E82998}" srcOrd="6" destOrd="0" presId="urn:microsoft.com/office/officeart/2005/8/layout/list1"/>
    <dgm:cxn modelId="{1667CA8D-36F7-452E-A0D5-4D1B038319F9}" type="presParOf" srcId="{932D38F7-EC46-4D03-BE42-040930DDB54B}" destId="{ED1786E4-600B-4C54-9EEF-340EA1F661A9}" srcOrd="7" destOrd="0" presId="urn:microsoft.com/office/officeart/2005/8/layout/list1"/>
    <dgm:cxn modelId="{3621DD1F-F5ED-4A2A-A7AF-ACDF65DB34C9}" type="presParOf" srcId="{932D38F7-EC46-4D03-BE42-040930DDB54B}" destId="{A3347830-C8A3-47C2-84FD-53E3BCF13343}" srcOrd="8" destOrd="0" presId="urn:microsoft.com/office/officeart/2005/8/layout/list1"/>
    <dgm:cxn modelId="{E279256C-5F0E-4D50-BB85-7A3BE60BD0CA}" type="presParOf" srcId="{A3347830-C8A3-47C2-84FD-53E3BCF13343}" destId="{6D5F024C-E5E0-446A-8972-839F06848671}" srcOrd="0" destOrd="0" presId="urn:microsoft.com/office/officeart/2005/8/layout/list1"/>
    <dgm:cxn modelId="{AB453808-301B-4DF7-B2B0-785B06BAAA89}" type="presParOf" srcId="{A3347830-C8A3-47C2-84FD-53E3BCF13343}" destId="{A184054F-7355-4545-9A61-B5749C8CCD0E}" srcOrd="1" destOrd="0" presId="urn:microsoft.com/office/officeart/2005/8/layout/list1"/>
    <dgm:cxn modelId="{519BAB67-8629-49D8-A144-321ED1D192C5}" type="presParOf" srcId="{932D38F7-EC46-4D03-BE42-040930DDB54B}" destId="{7E0A2DBD-3282-4841-86A3-B9EB6C64B701}" srcOrd="9" destOrd="0" presId="urn:microsoft.com/office/officeart/2005/8/layout/list1"/>
    <dgm:cxn modelId="{6B0C99A3-E1E4-4C86-B268-7CCCD08197B1}" type="presParOf" srcId="{932D38F7-EC46-4D03-BE42-040930DDB54B}" destId="{94A0DD36-9321-4036-BF3A-710478F772B8}" srcOrd="10" destOrd="0" presId="urn:microsoft.com/office/officeart/2005/8/layout/list1"/>
    <dgm:cxn modelId="{D9824773-CE1D-4F3E-A0E2-1F3F8909CC1E}" type="presParOf" srcId="{932D38F7-EC46-4D03-BE42-040930DDB54B}" destId="{6927B837-2A50-4258-AA08-8F1CC81E86F8}" srcOrd="11" destOrd="0" presId="urn:microsoft.com/office/officeart/2005/8/layout/list1"/>
    <dgm:cxn modelId="{605DDF39-1338-4E34-89EA-C01CF7F58E70}" type="presParOf" srcId="{932D38F7-EC46-4D03-BE42-040930DDB54B}" destId="{E53649E9-5481-40B7-A3BD-832ED6590C3B}" srcOrd="12" destOrd="0" presId="urn:microsoft.com/office/officeart/2005/8/layout/list1"/>
    <dgm:cxn modelId="{1E0542CE-180C-4086-A365-AFC6012C80D7}" type="presParOf" srcId="{E53649E9-5481-40B7-A3BD-832ED6590C3B}" destId="{2398EFEF-28E8-4CF2-9BC2-61B73BB80796}" srcOrd="0" destOrd="0" presId="urn:microsoft.com/office/officeart/2005/8/layout/list1"/>
    <dgm:cxn modelId="{DDA78FCC-26C4-448C-8897-AA4C417ACC9A}" type="presParOf" srcId="{E53649E9-5481-40B7-A3BD-832ED6590C3B}" destId="{5FA564C6-97CD-4AEA-9F99-7C84F5CDE042}" srcOrd="1" destOrd="0" presId="urn:microsoft.com/office/officeart/2005/8/layout/list1"/>
    <dgm:cxn modelId="{5141E778-0FD3-4E1E-A361-44CD2A156B12}" type="presParOf" srcId="{932D38F7-EC46-4D03-BE42-040930DDB54B}" destId="{51FD775E-B84F-4443-B4BD-02832AE3A120}" srcOrd="13" destOrd="0" presId="urn:microsoft.com/office/officeart/2005/8/layout/list1"/>
    <dgm:cxn modelId="{0CB20809-5ABA-44A5-A285-8F611D0E9CB9}" type="presParOf" srcId="{932D38F7-EC46-4D03-BE42-040930DDB54B}" destId="{BF0681C5-81EF-4870-AF0E-261A555540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327C7-F82B-4256-877F-6EAD1563603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8689A6-0FA6-4850-AD0D-8A3FA1A78CD1}">
      <dgm:prSet phldrT="[Текст]"/>
      <dgm:spPr/>
      <dgm:t>
        <a:bodyPr/>
        <a:lstStyle/>
        <a:p>
          <a:r>
            <a:rPr lang="ru-RU" dirty="0" smtClean="0"/>
            <a:t>Курс развития внимания</a:t>
          </a:r>
          <a:endParaRPr lang="ru-RU" dirty="0"/>
        </a:p>
      </dgm:t>
    </dgm:pt>
    <dgm:pt modelId="{78183A28-114C-4CAB-9B40-123178FFA353}" type="parTrans" cxnId="{4156695B-1EBA-464A-8BF6-43A98AFDE526}">
      <dgm:prSet/>
      <dgm:spPr/>
      <dgm:t>
        <a:bodyPr/>
        <a:lstStyle/>
        <a:p>
          <a:endParaRPr lang="ru-RU"/>
        </a:p>
      </dgm:t>
    </dgm:pt>
    <dgm:pt modelId="{E7510A32-72ED-4F1B-8DEE-7BBFEC6EA570}" type="sibTrans" cxnId="{4156695B-1EBA-464A-8BF6-43A98AFDE526}">
      <dgm:prSet/>
      <dgm:spPr/>
      <dgm:t>
        <a:bodyPr/>
        <a:lstStyle/>
        <a:p>
          <a:endParaRPr lang="ru-RU"/>
        </a:p>
      </dgm:t>
    </dgm:pt>
    <dgm:pt modelId="{44C6E9D8-EB37-4386-89F1-2F9691683515}">
      <dgm:prSet phldrT="[Текст]"/>
      <dgm:spPr/>
      <dgm:t>
        <a:bodyPr/>
        <a:lstStyle/>
        <a:p>
          <a:r>
            <a:rPr lang="ru-RU" i="1" dirty="0" smtClean="0"/>
            <a:t>Произвольное</a:t>
          </a:r>
          <a:r>
            <a:rPr lang="ru-RU" dirty="0" smtClean="0"/>
            <a:t> </a:t>
          </a:r>
          <a:r>
            <a:rPr lang="ru-RU" i="1" dirty="0" smtClean="0"/>
            <a:t>внимание</a:t>
          </a:r>
          <a:endParaRPr lang="ru-RU" i="1" dirty="0"/>
        </a:p>
      </dgm:t>
    </dgm:pt>
    <dgm:pt modelId="{F4C259FD-7B09-487D-BF68-60959A8BEC18}" type="parTrans" cxnId="{B9427298-100E-4105-99FA-18F99149F071}">
      <dgm:prSet/>
      <dgm:spPr/>
      <dgm:t>
        <a:bodyPr/>
        <a:lstStyle/>
        <a:p>
          <a:endParaRPr lang="ru-RU"/>
        </a:p>
      </dgm:t>
    </dgm:pt>
    <dgm:pt modelId="{3780CFDE-9BB6-4FB8-84B6-FCFBDAAC35D8}" type="sibTrans" cxnId="{B9427298-100E-4105-99FA-18F99149F071}">
      <dgm:prSet/>
      <dgm:spPr/>
      <dgm:t>
        <a:bodyPr/>
        <a:lstStyle/>
        <a:p>
          <a:endParaRPr lang="ru-RU"/>
        </a:p>
      </dgm:t>
    </dgm:pt>
    <dgm:pt modelId="{7F4EC2B3-762E-4FB8-990C-4B65B471F335}">
      <dgm:prSet phldrT="[Текст]"/>
      <dgm:spPr/>
      <dgm:t>
        <a:bodyPr/>
        <a:lstStyle/>
        <a:p>
          <a:r>
            <a:rPr lang="ru-RU" i="1" dirty="0" err="1" smtClean="0"/>
            <a:t>Послепроизвольное</a:t>
          </a:r>
          <a:r>
            <a:rPr lang="ru-RU" dirty="0" smtClean="0"/>
            <a:t> </a:t>
          </a:r>
          <a:r>
            <a:rPr lang="ru-RU" i="1" dirty="0" smtClean="0"/>
            <a:t>внимание</a:t>
          </a:r>
          <a:endParaRPr lang="ru-RU" i="1" dirty="0"/>
        </a:p>
      </dgm:t>
    </dgm:pt>
    <dgm:pt modelId="{AB1FB9D2-DB4A-4173-9944-99126F8F5B12}" type="parTrans" cxnId="{6F38C92A-616F-4E37-A5FF-AD67175EBCEA}">
      <dgm:prSet/>
      <dgm:spPr/>
      <dgm:t>
        <a:bodyPr/>
        <a:lstStyle/>
        <a:p>
          <a:endParaRPr lang="ru-RU"/>
        </a:p>
      </dgm:t>
    </dgm:pt>
    <dgm:pt modelId="{D06D6DFA-8808-4DF5-86DF-1B0C751D9D6C}" type="sibTrans" cxnId="{6F38C92A-616F-4E37-A5FF-AD67175EBCEA}">
      <dgm:prSet/>
      <dgm:spPr/>
      <dgm:t>
        <a:bodyPr/>
        <a:lstStyle/>
        <a:p>
          <a:endParaRPr lang="ru-RU"/>
        </a:p>
      </dgm:t>
    </dgm:pt>
    <dgm:pt modelId="{6E9F9962-B0A4-40A2-B0BF-9EEF85A961A2}">
      <dgm:prSet phldrT="[Текст]"/>
      <dgm:spPr/>
      <dgm:t>
        <a:bodyPr/>
        <a:lstStyle/>
        <a:p>
          <a:endParaRPr lang="ru-RU" dirty="0"/>
        </a:p>
      </dgm:t>
    </dgm:pt>
    <dgm:pt modelId="{378E96BB-36AE-4536-8026-FE0AE774CFA8}" type="parTrans" cxnId="{0E6F69FF-CAF1-4861-B222-C6F1AFC02AAF}">
      <dgm:prSet/>
      <dgm:spPr/>
      <dgm:t>
        <a:bodyPr/>
        <a:lstStyle/>
        <a:p>
          <a:endParaRPr lang="ru-RU"/>
        </a:p>
      </dgm:t>
    </dgm:pt>
    <dgm:pt modelId="{6E77D880-9255-4F54-9CBE-AF2F1F2ECF22}" type="sibTrans" cxnId="{0E6F69FF-CAF1-4861-B222-C6F1AFC02AAF}">
      <dgm:prSet/>
      <dgm:spPr/>
      <dgm:t>
        <a:bodyPr/>
        <a:lstStyle/>
        <a:p>
          <a:endParaRPr lang="ru-RU"/>
        </a:p>
      </dgm:t>
    </dgm:pt>
    <dgm:pt modelId="{DFC626C4-ED30-4C69-8218-A62CF612EAA9}" type="pres">
      <dgm:prSet presAssocID="{89C327C7-F82B-4256-877F-6EAD1563603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7BCBF4-E0D5-4A56-AEBB-1ABC1943BB6D}" type="pres">
      <dgm:prSet presAssocID="{1E8689A6-0FA6-4850-AD0D-8A3FA1A78CD1}" presName="centerShape" presStyleLbl="node0" presStyleIdx="0" presStyleCnt="1"/>
      <dgm:spPr/>
      <dgm:t>
        <a:bodyPr/>
        <a:lstStyle/>
        <a:p>
          <a:endParaRPr lang="ru-RU"/>
        </a:p>
      </dgm:t>
    </dgm:pt>
    <dgm:pt modelId="{7D2BE3CC-ED39-40F0-8243-2D894F22C563}" type="pres">
      <dgm:prSet presAssocID="{F4C259FD-7B09-487D-BF68-60959A8BEC18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2C707FC4-3F08-4F15-981C-165593E8EE7A}" type="pres">
      <dgm:prSet presAssocID="{44C6E9D8-EB37-4386-89F1-2F969168351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5AB28-7E65-4F37-9AF1-B0B1183AF9B3}" type="pres">
      <dgm:prSet presAssocID="{AB1FB9D2-DB4A-4173-9944-99126F8F5B12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ED1425E1-FB08-45CD-AEBC-D9BFD2CD06DC}" type="pres">
      <dgm:prSet presAssocID="{7F4EC2B3-762E-4FB8-990C-4B65B471F33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56695B-1EBA-464A-8BF6-43A98AFDE526}" srcId="{89C327C7-F82B-4256-877F-6EAD1563603A}" destId="{1E8689A6-0FA6-4850-AD0D-8A3FA1A78CD1}" srcOrd="0" destOrd="0" parTransId="{78183A28-114C-4CAB-9B40-123178FFA353}" sibTransId="{E7510A32-72ED-4F1B-8DEE-7BBFEC6EA570}"/>
    <dgm:cxn modelId="{0E6F69FF-CAF1-4861-B222-C6F1AFC02AAF}" srcId="{89C327C7-F82B-4256-877F-6EAD1563603A}" destId="{6E9F9962-B0A4-40A2-B0BF-9EEF85A961A2}" srcOrd="1" destOrd="0" parTransId="{378E96BB-36AE-4536-8026-FE0AE774CFA8}" sibTransId="{6E77D880-9255-4F54-9CBE-AF2F1F2ECF22}"/>
    <dgm:cxn modelId="{B9427298-100E-4105-99FA-18F99149F071}" srcId="{1E8689A6-0FA6-4850-AD0D-8A3FA1A78CD1}" destId="{44C6E9D8-EB37-4386-89F1-2F9691683515}" srcOrd="0" destOrd="0" parTransId="{F4C259FD-7B09-487D-BF68-60959A8BEC18}" sibTransId="{3780CFDE-9BB6-4FB8-84B6-FCFBDAAC35D8}"/>
    <dgm:cxn modelId="{6F88FE1F-9E35-4344-9CCD-FDF33F969AA7}" type="presOf" srcId="{1E8689A6-0FA6-4850-AD0D-8A3FA1A78CD1}" destId="{367BCBF4-E0D5-4A56-AEBB-1ABC1943BB6D}" srcOrd="0" destOrd="0" presId="urn:microsoft.com/office/officeart/2005/8/layout/radial4"/>
    <dgm:cxn modelId="{D8B28FBA-45C0-4587-9B88-F0B04BF7CC8E}" type="presOf" srcId="{AB1FB9D2-DB4A-4173-9944-99126F8F5B12}" destId="{D425AB28-7E65-4F37-9AF1-B0B1183AF9B3}" srcOrd="0" destOrd="0" presId="urn:microsoft.com/office/officeart/2005/8/layout/radial4"/>
    <dgm:cxn modelId="{AFC750A7-1BF1-410B-85A0-C4333472AB2C}" type="presOf" srcId="{7F4EC2B3-762E-4FB8-990C-4B65B471F335}" destId="{ED1425E1-FB08-45CD-AEBC-D9BFD2CD06DC}" srcOrd="0" destOrd="0" presId="urn:microsoft.com/office/officeart/2005/8/layout/radial4"/>
    <dgm:cxn modelId="{F15F9555-B08C-4E36-9F4E-613597EEBD52}" type="presOf" srcId="{89C327C7-F82B-4256-877F-6EAD1563603A}" destId="{DFC626C4-ED30-4C69-8218-A62CF612EAA9}" srcOrd="0" destOrd="0" presId="urn:microsoft.com/office/officeart/2005/8/layout/radial4"/>
    <dgm:cxn modelId="{918F11B3-ADE3-4541-8030-8C6279856F27}" type="presOf" srcId="{44C6E9D8-EB37-4386-89F1-2F9691683515}" destId="{2C707FC4-3F08-4F15-981C-165593E8EE7A}" srcOrd="0" destOrd="0" presId="urn:microsoft.com/office/officeart/2005/8/layout/radial4"/>
    <dgm:cxn modelId="{12E2733E-836E-459A-BC32-13DAE7FF231D}" type="presOf" srcId="{F4C259FD-7B09-487D-BF68-60959A8BEC18}" destId="{7D2BE3CC-ED39-40F0-8243-2D894F22C563}" srcOrd="0" destOrd="0" presId="urn:microsoft.com/office/officeart/2005/8/layout/radial4"/>
    <dgm:cxn modelId="{6F38C92A-616F-4E37-A5FF-AD67175EBCEA}" srcId="{1E8689A6-0FA6-4850-AD0D-8A3FA1A78CD1}" destId="{7F4EC2B3-762E-4FB8-990C-4B65B471F335}" srcOrd="1" destOrd="0" parTransId="{AB1FB9D2-DB4A-4173-9944-99126F8F5B12}" sibTransId="{D06D6DFA-8808-4DF5-86DF-1B0C751D9D6C}"/>
    <dgm:cxn modelId="{9A174F37-5980-4496-9046-113AAB34D493}" type="presParOf" srcId="{DFC626C4-ED30-4C69-8218-A62CF612EAA9}" destId="{367BCBF4-E0D5-4A56-AEBB-1ABC1943BB6D}" srcOrd="0" destOrd="0" presId="urn:microsoft.com/office/officeart/2005/8/layout/radial4"/>
    <dgm:cxn modelId="{19010667-3136-4756-8169-8398F5878771}" type="presParOf" srcId="{DFC626C4-ED30-4C69-8218-A62CF612EAA9}" destId="{7D2BE3CC-ED39-40F0-8243-2D894F22C563}" srcOrd="1" destOrd="0" presId="urn:microsoft.com/office/officeart/2005/8/layout/radial4"/>
    <dgm:cxn modelId="{AED19F85-C250-4FBE-AC8F-BD6601A57E93}" type="presParOf" srcId="{DFC626C4-ED30-4C69-8218-A62CF612EAA9}" destId="{2C707FC4-3F08-4F15-981C-165593E8EE7A}" srcOrd="2" destOrd="0" presId="urn:microsoft.com/office/officeart/2005/8/layout/radial4"/>
    <dgm:cxn modelId="{31BDBBF3-02E8-46F7-9501-7F6BB512F9BE}" type="presParOf" srcId="{DFC626C4-ED30-4C69-8218-A62CF612EAA9}" destId="{D425AB28-7E65-4F37-9AF1-B0B1183AF9B3}" srcOrd="3" destOrd="0" presId="urn:microsoft.com/office/officeart/2005/8/layout/radial4"/>
    <dgm:cxn modelId="{54A10340-CCCE-4957-B765-96847647F9F5}" type="presParOf" srcId="{DFC626C4-ED30-4C69-8218-A62CF612EAA9}" destId="{ED1425E1-FB08-45CD-AEBC-D9BFD2CD06DC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F2A83-D6E0-48BC-9F00-95F93664C8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623D25-BE08-4B5E-85DB-1A832B1F11DD}">
      <dgm:prSet phldrT="[Текст]"/>
      <dgm:spPr/>
      <dgm:t>
        <a:bodyPr/>
        <a:lstStyle/>
        <a:p>
          <a:r>
            <a:rPr lang="ru-RU" dirty="0" smtClean="0"/>
            <a:t>объем</a:t>
          </a:r>
          <a:endParaRPr lang="ru-RU" dirty="0"/>
        </a:p>
      </dgm:t>
    </dgm:pt>
    <dgm:pt modelId="{81945B59-55BA-41DE-B7E4-B443E3652D5F}" type="parTrans" cxnId="{47294241-D4A9-4983-A280-3BEA41319469}">
      <dgm:prSet/>
      <dgm:spPr/>
      <dgm:t>
        <a:bodyPr/>
        <a:lstStyle/>
        <a:p>
          <a:endParaRPr lang="ru-RU"/>
        </a:p>
      </dgm:t>
    </dgm:pt>
    <dgm:pt modelId="{6F378BD6-7BA5-4E6C-920C-74F546A06A7E}" type="sibTrans" cxnId="{47294241-D4A9-4983-A280-3BEA41319469}">
      <dgm:prSet/>
      <dgm:spPr/>
      <dgm:t>
        <a:bodyPr/>
        <a:lstStyle/>
        <a:p>
          <a:endParaRPr lang="ru-RU"/>
        </a:p>
      </dgm:t>
    </dgm:pt>
    <dgm:pt modelId="{0D53DA7C-2B64-45E9-A54D-50763BD57CC3}">
      <dgm:prSet phldrT="[Текст]"/>
      <dgm:spPr/>
      <dgm:t>
        <a:bodyPr/>
        <a:lstStyle/>
        <a:p>
          <a:r>
            <a:rPr lang="ru-RU" dirty="0" smtClean="0"/>
            <a:t>концентрация</a:t>
          </a:r>
          <a:endParaRPr lang="ru-RU" dirty="0"/>
        </a:p>
      </dgm:t>
    </dgm:pt>
    <dgm:pt modelId="{56AA5F3F-2458-4467-A6EF-9C67362B572D}" type="parTrans" cxnId="{696BCF07-4664-4232-8F80-8CFC780232FF}">
      <dgm:prSet/>
      <dgm:spPr/>
      <dgm:t>
        <a:bodyPr/>
        <a:lstStyle/>
        <a:p>
          <a:endParaRPr lang="ru-RU"/>
        </a:p>
      </dgm:t>
    </dgm:pt>
    <dgm:pt modelId="{2BDC207A-CBBA-44C1-A5ED-91A36E1746DD}" type="sibTrans" cxnId="{696BCF07-4664-4232-8F80-8CFC780232FF}">
      <dgm:prSet/>
      <dgm:spPr/>
      <dgm:t>
        <a:bodyPr/>
        <a:lstStyle/>
        <a:p>
          <a:endParaRPr lang="ru-RU"/>
        </a:p>
      </dgm:t>
    </dgm:pt>
    <dgm:pt modelId="{20D00EDC-0607-4CD3-8353-C896116EEEBA}">
      <dgm:prSet phldrT="[Текст]"/>
      <dgm:spPr/>
      <dgm:t>
        <a:bodyPr/>
        <a:lstStyle/>
        <a:p>
          <a:r>
            <a:rPr lang="ru-RU" dirty="0" smtClean="0"/>
            <a:t>Распределение</a:t>
          </a:r>
          <a:endParaRPr lang="ru-RU" dirty="0"/>
        </a:p>
      </dgm:t>
    </dgm:pt>
    <dgm:pt modelId="{E8261756-1064-4BB7-80EF-129502C8E977}" type="parTrans" cxnId="{12BC8467-10FD-4BCD-A2CB-B4C7E9FDAB74}">
      <dgm:prSet/>
      <dgm:spPr/>
      <dgm:t>
        <a:bodyPr/>
        <a:lstStyle/>
        <a:p>
          <a:endParaRPr lang="ru-RU"/>
        </a:p>
      </dgm:t>
    </dgm:pt>
    <dgm:pt modelId="{241E25F0-0D05-449A-BED9-284658650269}" type="sibTrans" cxnId="{12BC8467-10FD-4BCD-A2CB-B4C7E9FDAB74}">
      <dgm:prSet/>
      <dgm:spPr/>
      <dgm:t>
        <a:bodyPr/>
        <a:lstStyle/>
        <a:p>
          <a:endParaRPr lang="ru-RU"/>
        </a:p>
      </dgm:t>
    </dgm:pt>
    <dgm:pt modelId="{35101CE0-4668-4B2C-8DFC-734682BDF2AE}">
      <dgm:prSet phldrT="[Текст]"/>
      <dgm:spPr/>
      <dgm:t>
        <a:bodyPr/>
        <a:lstStyle/>
        <a:p>
          <a:r>
            <a:rPr lang="ru-RU" dirty="0" smtClean="0"/>
            <a:t>Устойчивость</a:t>
          </a:r>
          <a:endParaRPr lang="ru-RU" dirty="0"/>
        </a:p>
      </dgm:t>
    </dgm:pt>
    <dgm:pt modelId="{06E5F1F8-043F-43D2-B04A-B733BB252E56}" type="parTrans" cxnId="{A1D1F50C-DCCB-4931-B072-880E33176078}">
      <dgm:prSet/>
      <dgm:spPr/>
      <dgm:t>
        <a:bodyPr/>
        <a:lstStyle/>
        <a:p>
          <a:endParaRPr lang="ru-RU"/>
        </a:p>
      </dgm:t>
    </dgm:pt>
    <dgm:pt modelId="{886F6C16-64FB-4407-B264-7FC6DEA6B566}" type="sibTrans" cxnId="{A1D1F50C-DCCB-4931-B072-880E33176078}">
      <dgm:prSet/>
      <dgm:spPr/>
      <dgm:t>
        <a:bodyPr/>
        <a:lstStyle/>
        <a:p>
          <a:endParaRPr lang="ru-RU"/>
        </a:p>
      </dgm:t>
    </dgm:pt>
    <dgm:pt modelId="{B2BCCBDB-72D6-4DC0-9AE0-73870F14FB7A}">
      <dgm:prSet phldrT="[Текст]"/>
      <dgm:spPr/>
      <dgm:t>
        <a:bodyPr/>
        <a:lstStyle/>
        <a:p>
          <a:r>
            <a:rPr lang="ru-RU" dirty="0" smtClean="0"/>
            <a:t>переключаемость</a:t>
          </a:r>
          <a:endParaRPr lang="ru-RU" dirty="0"/>
        </a:p>
      </dgm:t>
    </dgm:pt>
    <dgm:pt modelId="{BBE85A9C-5A2C-4FD6-B498-DBAFCD9B2820}" type="parTrans" cxnId="{1345FF21-4E09-4B07-892E-74E2CD8E1E1D}">
      <dgm:prSet/>
      <dgm:spPr/>
      <dgm:t>
        <a:bodyPr/>
        <a:lstStyle/>
        <a:p>
          <a:endParaRPr lang="ru-RU"/>
        </a:p>
      </dgm:t>
    </dgm:pt>
    <dgm:pt modelId="{A491600C-FA96-4645-9795-92817A1F8878}" type="sibTrans" cxnId="{1345FF21-4E09-4B07-892E-74E2CD8E1E1D}">
      <dgm:prSet/>
      <dgm:spPr/>
      <dgm:t>
        <a:bodyPr/>
        <a:lstStyle/>
        <a:p>
          <a:endParaRPr lang="ru-RU"/>
        </a:p>
      </dgm:t>
    </dgm:pt>
    <dgm:pt modelId="{398785A9-ABE0-4A79-8D12-C3051EA1854C}" type="pres">
      <dgm:prSet presAssocID="{3D3F2A83-D6E0-48BC-9F00-95F93664C8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FD0F5B-0845-476E-B816-0540D57A5EF0}" type="pres">
      <dgm:prSet presAssocID="{37623D25-BE08-4B5E-85DB-1A832B1F11DD}" presName="parentLin" presStyleCnt="0"/>
      <dgm:spPr/>
    </dgm:pt>
    <dgm:pt modelId="{62B31289-9C6A-4FC6-A17D-22C637041DC8}" type="pres">
      <dgm:prSet presAssocID="{37623D25-BE08-4B5E-85DB-1A832B1F11D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A78B2B6-A668-4047-9237-5A786797DE56}" type="pres">
      <dgm:prSet presAssocID="{37623D25-BE08-4B5E-85DB-1A832B1F11D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ED963-3FEC-46CD-9980-CC71899A396B}" type="pres">
      <dgm:prSet presAssocID="{37623D25-BE08-4B5E-85DB-1A832B1F11DD}" presName="negativeSpace" presStyleCnt="0"/>
      <dgm:spPr/>
    </dgm:pt>
    <dgm:pt modelId="{84CCD9C5-6FCC-4BCB-BB2C-44BEA270AC7F}" type="pres">
      <dgm:prSet presAssocID="{37623D25-BE08-4B5E-85DB-1A832B1F11DD}" presName="childText" presStyleLbl="conFgAcc1" presStyleIdx="0" presStyleCnt="5">
        <dgm:presLayoutVars>
          <dgm:bulletEnabled val="1"/>
        </dgm:presLayoutVars>
      </dgm:prSet>
      <dgm:spPr/>
    </dgm:pt>
    <dgm:pt modelId="{F1BE7AA7-5F80-4B8B-9C23-F449336B5EE9}" type="pres">
      <dgm:prSet presAssocID="{6F378BD6-7BA5-4E6C-920C-74F546A06A7E}" presName="spaceBetweenRectangles" presStyleCnt="0"/>
      <dgm:spPr/>
    </dgm:pt>
    <dgm:pt modelId="{3EA3CEA7-1251-40E5-A226-D2FA75FC67A6}" type="pres">
      <dgm:prSet presAssocID="{0D53DA7C-2B64-45E9-A54D-50763BD57CC3}" presName="parentLin" presStyleCnt="0"/>
      <dgm:spPr/>
    </dgm:pt>
    <dgm:pt modelId="{7960B4DA-6606-4BF5-A67C-2DDFF3E55324}" type="pres">
      <dgm:prSet presAssocID="{0D53DA7C-2B64-45E9-A54D-50763BD57CC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FE8CBF9-EFE1-44FE-A1F3-E1FCB8CC0476}" type="pres">
      <dgm:prSet presAssocID="{0D53DA7C-2B64-45E9-A54D-50763BD57CC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048FF-DC0C-411B-B4DB-1C7EBF5ACD1D}" type="pres">
      <dgm:prSet presAssocID="{0D53DA7C-2B64-45E9-A54D-50763BD57CC3}" presName="negativeSpace" presStyleCnt="0"/>
      <dgm:spPr/>
    </dgm:pt>
    <dgm:pt modelId="{9D259D07-8882-4134-8155-B24DA01B1D79}" type="pres">
      <dgm:prSet presAssocID="{0D53DA7C-2B64-45E9-A54D-50763BD57CC3}" presName="childText" presStyleLbl="conFgAcc1" presStyleIdx="1" presStyleCnt="5" custLinFactNeighborY="-4074">
        <dgm:presLayoutVars>
          <dgm:bulletEnabled val="1"/>
        </dgm:presLayoutVars>
      </dgm:prSet>
      <dgm:spPr/>
    </dgm:pt>
    <dgm:pt modelId="{22ECA5C5-A66C-4FF3-A752-80F60115F7CD}" type="pres">
      <dgm:prSet presAssocID="{2BDC207A-CBBA-44C1-A5ED-91A36E1746DD}" presName="spaceBetweenRectangles" presStyleCnt="0"/>
      <dgm:spPr/>
    </dgm:pt>
    <dgm:pt modelId="{AD37E880-65CB-4931-BCDD-2914D814A47C}" type="pres">
      <dgm:prSet presAssocID="{20D00EDC-0607-4CD3-8353-C896116EEEBA}" presName="parentLin" presStyleCnt="0"/>
      <dgm:spPr/>
    </dgm:pt>
    <dgm:pt modelId="{AEEE8CFF-566D-4920-8410-003D1BE42613}" type="pres">
      <dgm:prSet presAssocID="{20D00EDC-0607-4CD3-8353-C896116EEEBA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BCCE7F6-0F41-463C-948D-883F120F5A21}" type="pres">
      <dgm:prSet presAssocID="{20D00EDC-0607-4CD3-8353-C896116EEEB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7C7F0-FDBF-4D6D-8A93-861030A6BDD0}" type="pres">
      <dgm:prSet presAssocID="{20D00EDC-0607-4CD3-8353-C896116EEEBA}" presName="negativeSpace" presStyleCnt="0"/>
      <dgm:spPr/>
    </dgm:pt>
    <dgm:pt modelId="{DAE85AB8-B637-493F-9203-0D63780170E9}" type="pres">
      <dgm:prSet presAssocID="{20D00EDC-0607-4CD3-8353-C896116EEEBA}" presName="childText" presStyleLbl="conFgAcc1" presStyleIdx="2" presStyleCnt="5">
        <dgm:presLayoutVars>
          <dgm:bulletEnabled val="1"/>
        </dgm:presLayoutVars>
      </dgm:prSet>
      <dgm:spPr/>
    </dgm:pt>
    <dgm:pt modelId="{0DB37E25-97F5-4E04-9FD5-B24E9E91D5B4}" type="pres">
      <dgm:prSet presAssocID="{241E25F0-0D05-449A-BED9-284658650269}" presName="spaceBetweenRectangles" presStyleCnt="0"/>
      <dgm:spPr/>
    </dgm:pt>
    <dgm:pt modelId="{CAB9B79C-55D0-45B4-BAB9-A99775C09085}" type="pres">
      <dgm:prSet presAssocID="{35101CE0-4668-4B2C-8DFC-734682BDF2AE}" presName="parentLin" presStyleCnt="0"/>
      <dgm:spPr/>
    </dgm:pt>
    <dgm:pt modelId="{8615399B-C88F-4F27-B30F-F7F8BA24F6B6}" type="pres">
      <dgm:prSet presAssocID="{35101CE0-4668-4B2C-8DFC-734682BDF2A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1CF99B0-3150-445B-820F-4BF4E2B85594}" type="pres">
      <dgm:prSet presAssocID="{35101CE0-4668-4B2C-8DFC-734682BDF2A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BFBD9-AF35-46C4-B8F6-B99BB3D52E30}" type="pres">
      <dgm:prSet presAssocID="{35101CE0-4668-4B2C-8DFC-734682BDF2AE}" presName="negativeSpace" presStyleCnt="0"/>
      <dgm:spPr/>
    </dgm:pt>
    <dgm:pt modelId="{B8A019EC-CF57-4FD5-A798-A2A72367C365}" type="pres">
      <dgm:prSet presAssocID="{35101CE0-4668-4B2C-8DFC-734682BDF2AE}" presName="childText" presStyleLbl="conFgAcc1" presStyleIdx="3" presStyleCnt="5">
        <dgm:presLayoutVars>
          <dgm:bulletEnabled val="1"/>
        </dgm:presLayoutVars>
      </dgm:prSet>
      <dgm:spPr/>
    </dgm:pt>
    <dgm:pt modelId="{2F7E4145-5306-430E-95D1-7A488F4629A5}" type="pres">
      <dgm:prSet presAssocID="{886F6C16-64FB-4407-B264-7FC6DEA6B566}" presName="spaceBetweenRectangles" presStyleCnt="0"/>
      <dgm:spPr/>
    </dgm:pt>
    <dgm:pt modelId="{A085AE26-B1A3-45D1-9986-13943F770EEF}" type="pres">
      <dgm:prSet presAssocID="{B2BCCBDB-72D6-4DC0-9AE0-73870F14FB7A}" presName="parentLin" presStyleCnt="0"/>
      <dgm:spPr/>
    </dgm:pt>
    <dgm:pt modelId="{598B3259-D7D8-47AA-A55D-B18802309839}" type="pres">
      <dgm:prSet presAssocID="{B2BCCBDB-72D6-4DC0-9AE0-73870F14FB7A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A14A96E-46D8-4B8F-89BE-F81F4E9D7496}" type="pres">
      <dgm:prSet presAssocID="{B2BCCBDB-72D6-4DC0-9AE0-73870F14FB7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AE40C-4A10-40F5-BEA4-D36806738CC7}" type="pres">
      <dgm:prSet presAssocID="{B2BCCBDB-72D6-4DC0-9AE0-73870F14FB7A}" presName="negativeSpace" presStyleCnt="0"/>
      <dgm:spPr/>
    </dgm:pt>
    <dgm:pt modelId="{F4D1B30D-C14F-4EC6-8A68-3EBE396D66CB}" type="pres">
      <dgm:prSet presAssocID="{B2BCCBDB-72D6-4DC0-9AE0-73870F14FB7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0426C87-DB72-413E-9859-28560D5455C4}" type="presOf" srcId="{37623D25-BE08-4B5E-85DB-1A832B1F11DD}" destId="{62B31289-9C6A-4FC6-A17D-22C637041DC8}" srcOrd="0" destOrd="0" presId="urn:microsoft.com/office/officeart/2005/8/layout/list1"/>
    <dgm:cxn modelId="{12BC8467-10FD-4BCD-A2CB-B4C7E9FDAB74}" srcId="{3D3F2A83-D6E0-48BC-9F00-95F93664C8E1}" destId="{20D00EDC-0607-4CD3-8353-C896116EEEBA}" srcOrd="2" destOrd="0" parTransId="{E8261756-1064-4BB7-80EF-129502C8E977}" sibTransId="{241E25F0-0D05-449A-BED9-284658650269}"/>
    <dgm:cxn modelId="{EBCD0946-4FC8-4E8E-8B27-F9A012F35BE2}" type="presOf" srcId="{B2BCCBDB-72D6-4DC0-9AE0-73870F14FB7A}" destId="{598B3259-D7D8-47AA-A55D-B18802309839}" srcOrd="0" destOrd="0" presId="urn:microsoft.com/office/officeart/2005/8/layout/list1"/>
    <dgm:cxn modelId="{C988FD89-0639-431E-974A-ACA6EDF48F51}" type="presOf" srcId="{35101CE0-4668-4B2C-8DFC-734682BDF2AE}" destId="{A1CF99B0-3150-445B-820F-4BF4E2B85594}" srcOrd="1" destOrd="0" presId="urn:microsoft.com/office/officeart/2005/8/layout/list1"/>
    <dgm:cxn modelId="{D5A74329-25AE-404A-99F2-856706D124CF}" type="presOf" srcId="{B2BCCBDB-72D6-4DC0-9AE0-73870F14FB7A}" destId="{2A14A96E-46D8-4B8F-89BE-F81F4E9D7496}" srcOrd="1" destOrd="0" presId="urn:microsoft.com/office/officeart/2005/8/layout/list1"/>
    <dgm:cxn modelId="{743DB2DC-3915-4D6A-ABD9-A28F2497BE5A}" type="presOf" srcId="{37623D25-BE08-4B5E-85DB-1A832B1F11DD}" destId="{5A78B2B6-A668-4047-9237-5A786797DE56}" srcOrd="1" destOrd="0" presId="urn:microsoft.com/office/officeart/2005/8/layout/list1"/>
    <dgm:cxn modelId="{F70C3234-064F-41FB-9E05-2E183B11D7C1}" type="presOf" srcId="{35101CE0-4668-4B2C-8DFC-734682BDF2AE}" destId="{8615399B-C88F-4F27-B30F-F7F8BA24F6B6}" srcOrd="0" destOrd="0" presId="urn:microsoft.com/office/officeart/2005/8/layout/list1"/>
    <dgm:cxn modelId="{1345FF21-4E09-4B07-892E-74E2CD8E1E1D}" srcId="{3D3F2A83-D6E0-48BC-9F00-95F93664C8E1}" destId="{B2BCCBDB-72D6-4DC0-9AE0-73870F14FB7A}" srcOrd="4" destOrd="0" parTransId="{BBE85A9C-5A2C-4FD6-B498-DBAFCD9B2820}" sibTransId="{A491600C-FA96-4645-9795-92817A1F8878}"/>
    <dgm:cxn modelId="{4BC8FBBD-5C8A-46A2-B1DE-0F8E0E5C6546}" type="presOf" srcId="{0D53DA7C-2B64-45E9-A54D-50763BD57CC3}" destId="{FFE8CBF9-EFE1-44FE-A1F3-E1FCB8CC0476}" srcOrd="1" destOrd="0" presId="urn:microsoft.com/office/officeart/2005/8/layout/list1"/>
    <dgm:cxn modelId="{67D53ECA-52F0-456D-8E12-F925A92D4C2E}" type="presOf" srcId="{20D00EDC-0607-4CD3-8353-C896116EEEBA}" destId="{AEEE8CFF-566D-4920-8410-003D1BE42613}" srcOrd="0" destOrd="0" presId="urn:microsoft.com/office/officeart/2005/8/layout/list1"/>
    <dgm:cxn modelId="{47294241-D4A9-4983-A280-3BEA41319469}" srcId="{3D3F2A83-D6E0-48BC-9F00-95F93664C8E1}" destId="{37623D25-BE08-4B5E-85DB-1A832B1F11DD}" srcOrd="0" destOrd="0" parTransId="{81945B59-55BA-41DE-B7E4-B443E3652D5F}" sibTransId="{6F378BD6-7BA5-4E6C-920C-74F546A06A7E}"/>
    <dgm:cxn modelId="{696BCF07-4664-4232-8F80-8CFC780232FF}" srcId="{3D3F2A83-D6E0-48BC-9F00-95F93664C8E1}" destId="{0D53DA7C-2B64-45E9-A54D-50763BD57CC3}" srcOrd="1" destOrd="0" parTransId="{56AA5F3F-2458-4467-A6EF-9C67362B572D}" sibTransId="{2BDC207A-CBBA-44C1-A5ED-91A36E1746DD}"/>
    <dgm:cxn modelId="{24DC1635-D290-44BE-A61C-297BFE42608E}" type="presOf" srcId="{3D3F2A83-D6E0-48BC-9F00-95F93664C8E1}" destId="{398785A9-ABE0-4A79-8D12-C3051EA1854C}" srcOrd="0" destOrd="0" presId="urn:microsoft.com/office/officeart/2005/8/layout/list1"/>
    <dgm:cxn modelId="{0E42090E-7CB7-48C2-AE08-E56DFDBF1B76}" type="presOf" srcId="{20D00EDC-0607-4CD3-8353-C896116EEEBA}" destId="{BBCCE7F6-0F41-463C-948D-883F120F5A21}" srcOrd="1" destOrd="0" presId="urn:microsoft.com/office/officeart/2005/8/layout/list1"/>
    <dgm:cxn modelId="{38E7FBEE-CC61-4B22-BB45-40867BDDB497}" type="presOf" srcId="{0D53DA7C-2B64-45E9-A54D-50763BD57CC3}" destId="{7960B4DA-6606-4BF5-A67C-2DDFF3E55324}" srcOrd="0" destOrd="0" presId="urn:microsoft.com/office/officeart/2005/8/layout/list1"/>
    <dgm:cxn modelId="{A1D1F50C-DCCB-4931-B072-880E33176078}" srcId="{3D3F2A83-D6E0-48BC-9F00-95F93664C8E1}" destId="{35101CE0-4668-4B2C-8DFC-734682BDF2AE}" srcOrd="3" destOrd="0" parTransId="{06E5F1F8-043F-43D2-B04A-B733BB252E56}" sibTransId="{886F6C16-64FB-4407-B264-7FC6DEA6B566}"/>
    <dgm:cxn modelId="{652262E3-6A9E-4D4D-9D74-D8857AD815BF}" type="presParOf" srcId="{398785A9-ABE0-4A79-8D12-C3051EA1854C}" destId="{64FD0F5B-0845-476E-B816-0540D57A5EF0}" srcOrd="0" destOrd="0" presId="urn:microsoft.com/office/officeart/2005/8/layout/list1"/>
    <dgm:cxn modelId="{86E9894F-BC5F-4E89-8051-78394CD90C1A}" type="presParOf" srcId="{64FD0F5B-0845-476E-B816-0540D57A5EF0}" destId="{62B31289-9C6A-4FC6-A17D-22C637041DC8}" srcOrd="0" destOrd="0" presId="urn:microsoft.com/office/officeart/2005/8/layout/list1"/>
    <dgm:cxn modelId="{1B842165-9490-430D-989B-02DB8128F5C4}" type="presParOf" srcId="{64FD0F5B-0845-476E-B816-0540D57A5EF0}" destId="{5A78B2B6-A668-4047-9237-5A786797DE56}" srcOrd="1" destOrd="0" presId="urn:microsoft.com/office/officeart/2005/8/layout/list1"/>
    <dgm:cxn modelId="{78237F32-3347-4CEB-9940-16440CF872D4}" type="presParOf" srcId="{398785A9-ABE0-4A79-8D12-C3051EA1854C}" destId="{C28ED963-3FEC-46CD-9980-CC71899A396B}" srcOrd="1" destOrd="0" presId="urn:microsoft.com/office/officeart/2005/8/layout/list1"/>
    <dgm:cxn modelId="{9AE71D1C-1889-45A1-A0AE-5ED8189B6DA5}" type="presParOf" srcId="{398785A9-ABE0-4A79-8D12-C3051EA1854C}" destId="{84CCD9C5-6FCC-4BCB-BB2C-44BEA270AC7F}" srcOrd="2" destOrd="0" presId="urn:microsoft.com/office/officeart/2005/8/layout/list1"/>
    <dgm:cxn modelId="{0A406C5D-C801-4B4F-96DB-B8C44E95F7C2}" type="presParOf" srcId="{398785A9-ABE0-4A79-8D12-C3051EA1854C}" destId="{F1BE7AA7-5F80-4B8B-9C23-F449336B5EE9}" srcOrd="3" destOrd="0" presId="urn:microsoft.com/office/officeart/2005/8/layout/list1"/>
    <dgm:cxn modelId="{3484181D-5C64-43D5-9188-F3F4D89F8AEA}" type="presParOf" srcId="{398785A9-ABE0-4A79-8D12-C3051EA1854C}" destId="{3EA3CEA7-1251-40E5-A226-D2FA75FC67A6}" srcOrd="4" destOrd="0" presId="urn:microsoft.com/office/officeart/2005/8/layout/list1"/>
    <dgm:cxn modelId="{522046AF-96BA-4857-B238-94D8805D0F64}" type="presParOf" srcId="{3EA3CEA7-1251-40E5-A226-D2FA75FC67A6}" destId="{7960B4DA-6606-4BF5-A67C-2DDFF3E55324}" srcOrd="0" destOrd="0" presId="urn:microsoft.com/office/officeart/2005/8/layout/list1"/>
    <dgm:cxn modelId="{5B490777-F582-4B59-AA22-77C9396CFB24}" type="presParOf" srcId="{3EA3CEA7-1251-40E5-A226-D2FA75FC67A6}" destId="{FFE8CBF9-EFE1-44FE-A1F3-E1FCB8CC0476}" srcOrd="1" destOrd="0" presId="urn:microsoft.com/office/officeart/2005/8/layout/list1"/>
    <dgm:cxn modelId="{DE80FFC6-F2CE-436E-9A7A-24517F4B3B41}" type="presParOf" srcId="{398785A9-ABE0-4A79-8D12-C3051EA1854C}" destId="{67A048FF-DC0C-411B-B4DB-1C7EBF5ACD1D}" srcOrd="5" destOrd="0" presId="urn:microsoft.com/office/officeart/2005/8/layout/list1"/>
    <dgm:cxn modelId="{61C1DA2C-47A5-4CC0-813B-DFE9BE2164CF}" type="presParOf" srcId="{398785A9-ABE0-4A79-8D12-C3051EA1854C}" destId="{9D259D07-8882-4134-8155-B24DA01B1D79}" srcOrd="6" destOrd="0" presId="urn:microsoft.com/office/officeart/2005/8/layout/list1"/>
    <dgm:cxn modelId="{69C5C184-8706-4D5E-A4EE-3A47373D8EEC}" type="presParOf" srcId="{398785A9-ABE0-4A79-8D12-C3051EA1854C}" destId="{22ECA5C5-A66C-4FF3-A752-80F60115F7CD}" srcOrd="7" destOrd="0" presId="urn:microsoft.com/office/officeart/2005/8/layout/list1"/>
    <dgm:cxn modelId="{E3577E65-1665-43C2-B66D-80E1FA106E8E}" type="presParOf" srcId="{398785A9-ABE0-4A79-8D12-C3051EA1854C}" destId="{AD37E880-65CB-4931-BCDD-2914D814A47C}" srcOrd="8" destOrd="0" presId="urn:microsoft.com/office/officeart/2005/8/layout/list1"/>
    <dgm:cxn modelId="{EAAB9017-1663-461E-946D-89550EC11F82}" type="presParOf" srcId="{AD37E880-65CB-4931-BCDD-2914D814A47C}" destId="{AEEE8CFF-566D-4920-8410-003D1BE42613}" srcOrd="0" destOrd="0" presId="urn:microsoft.com/office/officeart/2005/8/layout/list1"/>
    <dgm:cxn modelId="{26079A75-C1E3-42BB-901C-E45133E737A6}" type="presParOf" srcId="{AD37E880-65CB-4931-BCDD-2914D814A47C}" destId="{BBCCE7F6-0F41-463C-948D-883F120F5A21}" srcOrd="1" destOrd="0" presId="urn:microsoft.com/office/officeart/2005/8/layout/list1"/>
    <dgm:cxn modelId="{7BA186B4-B4D9-4125-B124-B43011B7D570}" type="presParOf" srcId="{398785A9-ABE0-4A79-8D12-C3051EA1854C}" destId="{3577C7F0-FDBF-4D6D-8A93-861030A6BDD0}" srcOrd="9" destOrd="0" presId="urn:microsoft.com/office/officeart/2005/8/layout/list1"/>
    <dgm:cxn modelId="{1B34327B-A87F-4CD4-A867-6BBFA617E885}" type="presParOf" srcId="{398785A9-ABE0-4A79-8D12-C3051EA1854C}" destId="{DAE85AB8-B637-493F-9203-0D63780170E9}" srcOrd="10" destOrd="0" presId="urn:microsoft.com/office/officeart/2005/8/layout/list1"/>
    <dgm:cxn modelId="{A8446914-E494-4717-87C4-21816D8B709E}" type="presParOf" srcId="{398785A9-ABE0-4A79-8D12-C3051EA1854C}" destId="{0DB37E25-97F5-4E04-9FD5-B24E9E91D5B4}" srcOrd="11" destOrd="0" presId="urn:microsoft.com/office/officeart/2005/8/layout/list1"/>
    <dgm:cxn modelId="{931080D5-CC14-4F8E-89C6-BB45A9DFA0E9}" type="presParOf" srcId="{398785A9-ABE0-4A79-8D12-C3051EA1854C}" destId="{CAB9B79C-55D0-45B4-BAB9-A99775C09085}" srcOrd="12" destOrd="0" presId="urn:microsoft.com/office/officeart/2005/8/layout/list1"/>
    <dgm:cxn modelId="{A3A9BC99-675B-4770-A64C-E41A1D3501C3}" type="presParOf" srcId="{CAB9B79C-55D0-45B4-BAB9-A99775C09085}" destId="{8615399B-C88F-4F27-B30F-F7F8BA24F6B6}" srcOrd="0" destOrd="0" presId="urn:microsoft.com/office/officeart/2005/8/layout/list1"/>
    <dgm:cxn modelId="{E5B00DE6-EED5-4AA3-9260-339BB6730317}" type="presParOf" srcId="{CAB9B79C-55D0-45B4-BAB9-A99775C09085}" destId="{A1CF99B0-3150-445B-820F-4BF4E2B85594}" srcOrd="1" destOrd="0" presId="urn:microsoft.com/office/officeart/2005/8/layout/list1"/>
    <dgm:cxn modelId="{4011F91D-9581-46DE-8DB3-3AD16659CBF3}" type="presParOf" srcId="{398785A9-ABE0-4A79-8D12-C3051EA1854C}" destId="{9BEBFBD9-AF35-46C4-B8F6-B99BB3D52E30}" srcOrd="13" destOrd="0" presId="urn:microsoft.com/office/officeart/2005/8/layout/list1"/>
    <dgm:cxn modelId="{0BB66DB3-3FB3-46F3-9473-563DD6BB0AB2}" type="presParOf" srcId="{398785A9-ABE0-4A79-8D12-C3051EA1854C}" destId="{B8A019EC-CF57-4FD5-A798-A2A72367C365}" srcOrd="14" destOrd="0" presId="urn:microsoft.com/office/officeart/2005/8/layout/list1"/>
    <dgm:cxn modelId="{BF0E8FBF-9C18-4B71-A29E-93456D5938FD}" type="presParOf" srcId="{398785A9-ABE0-4A79-8D12-C3051EA1854C}" destId="{2F7E4145-5306-430E-95D1-7A488F4629A5}" srcOrd="15" destOrd="0" presId="urn:microsoft.com/office/officeart/2005/8/layout/list1"/>
    <dgm:cxn modelId="{AB001F6C-8AEA-4FA0-A707-6DED2534656D}" type="presParOf" srcId="{398785A9-ABE0-4A79-8D12-C3051EA1854C}" destId="{A085AE26-B1A3-45D1-9986-13943F770EEF}" srcOrd="16" destOrd="0" presId="urn:microsoft.com/office/officeart/2005/8/layout/list1"/>
    <dgm:cxn modelId="{5DA662F2-203C-416E-BFF0-AD2DC93138F1}" type="presParOf" srcId="{A085AE26-B1A3-45D1-9986-13943F770EEF}" destId="{598B3259-D7D8-47AA-A55D-B18802309839}" srcOrd="0" destOrd="0" presId="urn:microsoft.com/office/officeart/2005/8/layout/list1"/>
    <dgm:cxn modelId="{AF9D2148-1826-4E24-8325-825117F881EB}" type="presParOf" srcId="{A085AE26-B1A3-45D1-9986-13943F770EEF}" destId="{2A14A96E-46D8-4B8F-89BE-F81F4E9D7496}" srcOrd="1" destOrd="0" presId="urn:microsoft.com/office/officeart/2005/8/layout/list1"/>
    <dgm:cxn modelId="{8CB2D04E-0AA9-49D5-89C3-9314843E1A45}" type="presParOf" srcId="{398785A9-ABE0-4A79-8D12-C3051EA1854C}" destId="{284AE40C-4A10-40F5-BEA4-D36806738CC7}" srcOrd="17" destOrd="0" presId="urn:microsoft.com/office/officeart/2005/8/layout/list1"/>
    <dgm:cxn modelId="{CDA1B5D1-F9C6-4E4D-9830-7A0EF47DCA7E}" type="presParOf" srcId="{398785A9-ABE0-4A79-8D12-C3051EA1854C}" destId="{F4D1B30D-C14F-4EC6-8A68-3EBE396D66C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9D945B-318A-46E9-9C2B-06BD7D85124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F7802D-B62C-4A3A-AEAB-52C2C18E42DA}">
      <dgm:prSet phldrT="[Текст]"/>
      <dgm:spPr/>
      <dgm:t>
        <a:bodyPr/>
        <a:lstStyle/>
        <a:p>
          <a:r>
            <a:rPr lang="ru-RU" dirty="0" smtClean="0"/>
            <a:t>Занятие (35-45 минут)</a:t>
          </a:r>
          <a:endParaRPr lang="ru-RU" dirty="0"/>
        </a:p>
      </dgm:t>
    </dgm:pt>
    <dgm:pt modelId="{1C5658C5-BA8E-4314-A609-455F1DFE965D}" type="parTrans" cxnId="{C8E14B0A-C00D-4094-8FD7-AA90D6EB9BBE}">
      <dgm:prSet/>
      <dgm:spPr/>
      <dgm:t>
        <a:bodyPr/>
        <a:lstStyle/>
        <a:p>
          <a:endParaRPr lang="ru-RU"/>
        </a:p>
      </dgm:t>
    </dgm:pt>
    <dgm:pt modelId="{DBD4C43F-CBCD-40C3-9ADC-C97673112874}" type="sibTrans" cxnId="{C8E14B0A-C00D-4094-8FD7-AA90D6EB9BBE}">
      <dgm:prSet/>
      <dgm:spPr/>
      <dgm:t>
        <a:bodyPr/>
        <a:lstStyle/>
        <a:p>
          <a:endParaRPr lang="ru-RU"/>
        </a:p>
      </dgm:t>
    </dgm:pt>
    <dgm:pt modelId="{5370740B-9A97-47DD-B1A0-A5AD901129C2}">
      <dgm:prSet phldrT="[Текст]"/>
      <dgm:spPr/>
      <dgm:t>
        <a:bodyPr/>
        <a:lstStyle/>
        <a:p>
          <a:r>
            <a:rPr lang="ru-RU" dirty="0" smtClean="0"/>
            <a:t>разминка</a:t>
          </a:r>
          <a:endParaRPr lang="ru-RU" dirty="0"/>
        </a:p>
      </dgm:t>
    </dgm:pt>
    <dgm:pt modelId="{E1650638-3824-407E-AFBC-72A44AED5C1A}" type="parTrans" cxnId="{6CEB7079-9773-4D7C-8A8C-4435E56FF956}">
      <dgm:prSet/>
      <dgm:spPr/>
      <dgm:t>
        <a:bodyPr/>
        <a:lstStyle/>
        <a:p>
          <a:endParaRPr lang="ru-RU"/>
        </a:p>
      </dgm:t>
    </dgm:pt>
    <dgm:pt modelId="{2088B5FC-6DD1-4C92-AF74-00DAC2DECA42}" type="sibTrans" cxnId="{6CEB7079-9773-4D7C-8A8C-4435E56FF956}">
      <dgm:prSet/>
      <dgm:spPr/>
      <dgm:t>
        <a:bodyPr/>
        <a:lstStyle/>
        <a:p>
          <a:endParaRPr lang="ru-RU"/>
        </a:p>
      </dgm:t>
    </dgm:pt>
    <dgm:pt modelId="{54FF34C4-A9A3-4967-867D-9B9DFCF4D6FA}">
      <dgm:prSet phldrT="[Текст]"/>
      <dgm:spPr/>
      <dgm:t>
        <a:bodyPr/>
        <a:lstStyle/>
        <a:p>
          <a:r>
            <a:rPr lang="ru-RU" dirty="0" smtClean="0"/>
            <a:t>основное задание</a:t>
          </a:r>
          <a:endParaRPr lang="ru-RU" dirty="0"/>
        </a:p>
      </dgm:t>
    </dgm:pt>
    <dgm:pt modelId="{687DC28A-9291-4BD9-837E-EBDE35CE8F51}" type="parTrans" cxnId="{2F259A46-C039-4294-844F-AC5203B541B0}">
      <dgm:prSet/>
      <dgm:spPr/>
      <dgm:t>
        <a:bodyPr/>
        <a:lstStyle/>
        <a:p>
          <a:endParaRPr lang="ru-RU"/>
        </a:p>
      </dgm:t>
    </dgm:pt>
    <dgm:pt modelId="{7FD855BC-8AF5-469D-9589-1006C9E97EE6}" type="sibTrans" cxnId="{2F259A46-C039-4294-844F-AC5203B541B0}">
      <dgm:prSet/>
      <dgm:spPr/>
      <dgm:t>
        <a:bodyPr/>
        <a:lstStyle/>
        <a:p>
          <a:endParaRPr lang="ru-RU"/>
        </a:p>
      </dgm:t>
    </dgm:pt>
    <dgm:pt modelId="{2C16AC24-E92A-4693-8E2D-9B0FC134E344}" type="pres">
      <dgm:prSet presAssocID="{739D945B-318A-46E9-9C2B-06BD7D8512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40709A-DFE9-416D-BA3A-0FFDE2165D69}" type="pres">
      <dgm:prSet presAssocID="{83F7802D-B62C-4A3A-AEAB-52C2C18E42DA}" presName="hierRoot1" presStyleCnt="0"/>
      <dgm:spPr/>
    </dgm:pt>
    <dgm:pt modelId="{BEB02F88-47BD-4031-BF63-AA6B410DEA16}" type="pres">
      <dgm:prSet presAssocID="{83F7802D-B62C-4A3A-AEAB-52C2C18E42DA}" presName="composite" presStyleCnt="0"/>
      <dgm:spPr/>
    </dgm:pt>
    <dgm:pt modelId="{A0FE9966-25D3-4FD5-9431-3E6BEE08FC13}" type="pres">
      <dgm:prSet presAssocID="{83F7802D-B62C-4A3A-AEAB-52C2C18E42DA}" presName="background" presStyleLbl="node0" presStyleIdx="0" presStyleCnt="1"/>
      <dgm:spPr/>
    </dgm:pt>
    <dgm:pt modelId="{10CC4ED6-EC9A-4DCB-A978-0F9B6E1CD26A}" type="pres">
      <dgm:prSet presAssocID="{83F7802D-B62C-4A3A-AEAB-52C2C18E42DA}" presName="text" presStyleLbl="fgAcc0" presStyleIdx="0" presStyleCnt="1" custScaleX="232870" custScaleY="159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129084-05DE-4BDF-95EE-57696ED5F895}" type="pres">
      <dgm:prSet presAssocID="{83F7802D-B62C-4A3A-AEAB-52C2C18E42DA}" presName="hierChild2" presStyleCnt="0"/>
      <dgm:spPr/>
    </dgm:pt>
    <dgm:pt modelId="{799776FB-0F87-42C3-B7A9-BB3C9F4E88C4}" type="pres">
      <dgm:prSet presAssocID="{E1650638-3824-407E-AFBC-72A44AED5C1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C772D69-2A7A-4875-8F1F-83C5E604273E}" type="pres">
      <dgm:prSet presAssocID="{5370740B-9A97-47DD-B1A0-A5AD901129C2}" presName="hierRoot2" presStyleCnt="0"/>
      <dgm:spPr/>
    </dgm:pt>
    <dgm:pt modelId="{7C288A05-8968-47A7-95AB-EE2A1BFDC4CE}" type="pres">
      <dgm:prSet presAssocID="{5370740B-9A97-47DD-B1A0-A5AD901129C2}" presName="composite2" presStyleCnt="0"/>
      <dgm:spPr/>
    </dgm:pt>
    <dgm:pt modelId="{B0222D4F-9233-4320-B455-5CF754A29A98}" type="pres">
      <dgm:prSet presAssocID="{5370740B-9A97-47DD-B1A0-A5AD901129C2}" presName="background2" presStyleLbl="node2" presStyleIdx="0" presStyleCnt="2"/>
      <dgm:spPr/>
    </dgm:pt>
    <dgm:pt modelId="{C8151971-B970-473E-90E2-5A2A90D16E95}" type="pres">
      <dgm:prSet presAssocID="{5370740B-9A97-47DD-B1A0-A5AD901129C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DFCFB-7DD5-4FF4-95B3-A4CBB09BE544}" type="pres">
      <dgm:prSet presAssocID="{5370740B-9A97-47DD-B1A0-A5AD901129C2}" presName="hierChild3" presStyleCnt="0"/>
      <dgm:spPr/>
    </dgm:pt>
    <dgm:pt modelId="{4AF9116F-7A07-4FDC-A76A-090382CEF4CE}" type="pres">
      <dgm:prSet presAssocID="{687DC28A-9291-4BD9-837E-EBDE35CE8F5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1BA41EF-563E-4D98-9666-6542E26C0F2C}" type="pres">
      <dgm:prSet presAssocID="{54FF34C4-A9A3-4967-867D-9B9DFCF4D6FA}" presName="hierRoot2" presStyleCnt="0"/>
      <dgm:spPr/>
    </dgm:pt>
    <dgm:pt modelId="{E28C5B8A-A64F-4639-AF11-7BACB4A3BF1E}" type="pres">
      <dgm:prSet presAssocID="{54FF34C4-A9A3-4967-867D-9B9DFCF4D6FA}" presName="composite2" presStyleCnt="0"/>
      <dgm:spPr/>
    </dgm:pt>
    <dgm:pt modelId="{98214DD1-3596-444F-9782-B6AD4E53BDFE}" type="pres">
      <dgm:prSet presAssocID="{54FF34C4-A9A3-4967-867D-9B9DFCF4D6FA}" presName="background2" presStyleLbl="node2" presStyleIdx="1" presStyleCnt="2"/>
      <dgm:spPr/>
    </dgm:pt>
    <dgm:pt modelId="{5F2F420F-014C-4975-9D57-22923BBDF11F}" type="pres">
      <dgm:prSet presAssocID="{54FF34C4-A9A3-4967-867D-9B9DFCF4D6F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6D5763-5D57-4932-B842-5E781B810644}" type="pres">
      <dgm:prSet presAssocID="{54FF34C4-A9A3-4967-867D-9B9DFCF4D6FA}" presName="hierChild3" presStyleCnt="0"/>
      <dgm:spPr/>
    </dgm:pt>
  </dgm:ptLst>
  <dgm:cxnLst>
    <dgm:cxn modelId="{A196C4E2-408D-4C6E-B2A3-6F68AC0FC75F}" type="presOf" srcId="{5370740B-9A97-47DD-B1A0-A5AD901129C2}" destId="{C8151971-B970-473E-90E2-5A2A90D16E95}" srcOrd="0" destOrd="0" presId="urn:microsoft.com/office/officeart/2005/8/layout/hierarchy1"/>
    <dgm:cxn modelId="{2F259A46-C039-4294-844F-AC5203B541B0}" srcId="{83F7802D-B62C-4A3A-AEAB-52C2C18E42DA}" destId="{54FF34C4-A9A3-4967-867D-9B9DFCF4D6FA}" srcOrd="1" destOrd="0" parTransId="{687DC28A-9291-4BD9-837E-EBDE35CE8F51}" sibTransId="{7FD855BC-8AF5-469D-9589-1006C9E97EE6}"/>
    <dgm:cxn modelId="{4CEBBA5D-14AA-4968-BF00-38397A0EAF12}" type="presOf" srcId="{54FF34C4-A9A3-4967-867D-9B9DFCF4D6FA}" destId="{5F2F420F-014C-4975-9D57-22923BBDF11F}" srcOrd="0" destOrd="0" presId="urn:microsoft.com/office/officeart/2005/8/layout/hierarchy1"/>
    <dgm:cxn modelId="{CEE52C69-0DE6-47C3-A00C-C5878CD7015D}" type="presOf" srcId="{687DC28A-9291-4BD9-837E-EBDE35CE8F51}" destId="{4AF9116F-7A07-4FDC-A76A-090382CEF4CE}" srcOrd="0" destOrd="0" presId="urn:microsoft.com/office/officeart/2005/8/layout/hierarchy1"/>
    <dgm:cxn modelId="{6CEB7079-9773-4D7C-8A8C-4435E56FF956}" srcId="{83F7802D-B62C-4A3A-AEAB-52C2C18E42DA}" destId="{5370740B-9A97-47DD-B1A0-A5AD901129C2}" srcOrd="0" destOrd="0" parTransId="{E1650638-3824-407E-AFBC-72A44AED5C1A}" sibTransId="{2088B5FC-6DD1-4C92-AF74-00DAC2DECA42}"/>
    <dgm:cxn modelId="{C8E14B0A-C00D-4094-8FD7-AA90D6EB9BBE}" srcId="{739D945B-318A-46E9-9C2B-06BD7D851248}" destId="{83F7802D-B62C-4A3A-AEAB-52C2C18E42DA}" srcOrd="0" destOrd="0" parTransId="{1C5658C5-BA8E-4314-A609-455F1DFE965D}" sibTransId="{DBD4C43F-CBCD-40C3-9ADC-C97673112874}"/>
    <dgm:cxn modelId="{FAFBACF3-60FD-4C6E-AC32-3C48B72ED6AD}" type="presOf" srcId="{739D945B-318A-46E9-9C2B-06BD7D851248}" destId="{2C16AC24-E92A-4693-8E2D-9B0FC134E344}" srcOrd="0" destOrd="0" presId="urn:microsoft.com/office/officeart/2005/8/layout/hierarchy1"/>
    <dgm:cxn modelId="{D44679B9-29A0-409B-A2E9-99CDF609CDD5}" type="presOf" srcId="{E1650638-3824-407E-AFBC-72A44AED5C1A}" destId="{799776FB-0F87-42C3-B7A9-BB3C9F4E88C4}" srcOrd="0" destOrd="0" presId="urn:microsoft.com/office/officeart/2005/8/layout/hierarchy1"/>
    <dgm:cxn modelId="{ED7A56F4-B551-4F6B-85CC-82A2918150F2}" type="presOf" srcId="{83F7802D-B62C-4A3A-AEAB-52C2C18E42DA}" destId="{10CC4ED6-EC9A-4DCB-A978-0F9B6E1CD26A}" srcOrd="0" destOrd="0" presId="urn:microsoft.com/office/officeart/2005/8/layout/hierarchy1"/>
    <dgm:cxn modelId="{B61A7686-EA8C-452A-9E65-96FB2885610D}" type="presParOf" srcId="{2C16AC24-E92A-4693-8E2D-9B0FC134E344}" destId="{9540709A-DFE9-416D-BA3A-0FFDE2165D69}" srcOrd="0" destOrd="0" presId="urn:microsoft.com/office/officeart/2005/8/layout/hierarchy1"/>
    <dgm:cxn modelId="{E56F5B64-B9B3-48B5-BD34-3E5732ECFA07}" type="presParOf" srcId="{9540709A-DFE9-416D-BA3A-0FFDE2165D69}" destId="{BEB02F88-47BD-4031-BF63-AA6B410DEA16}" srcOrd="0" destOrd="0" presId="urn:microsoft.com/office/officeart/2005/8/layout/hierarchy1"/>
    <dgm:cxn modelId="{1AF10D4A-A7E8-4827-8C65-E1C50333C5F0}" type="presParOf" srcId="{BEB02F88-47BD-4031-BF63-AA6B410DEA16}" destId="{A0FE9966-25D3-4FD5-9431-3E6BEE08FC13}" srcOrd="0" destOrd="0" presId="urn:microsoft.com/office/officeart/2005/8/layout/hierarchy1"/>
    <dgm:cxn modelId="{B7C091A2-03B6-4099-A674-7F04F0922AD1}" type="presParOf" srcId="{BEB02F88-47BD-4031-BF63-AA6B410DEA16}" destId="{10CC4ED6-EC9A-4DCB-A978-0F9B6E1CD26A}" srcOrd="1" destOrd="0" presId="urn:microsoft.com/office/officeart/2005/8/layout/hierarchy1"/>
    <dgm:cxn modelId="{1BFA1239-ED20-41E0-8B5C-8F497B114682}" type="presParOf" srcId="{9540709A-DFE9-416D-BA3A-0FFDE2165D69}" destId="{9A129084-05DE-4BDF-95EE-57696ED5F895}" srcOrd="1" destOrd="0" presId="urn:microsoft.com/office/officeart/2005/8/layout/hierarchy1"/>
    <dgm:cxn modelId="{316B4772-CD7D-4874-8732-E9A3D860581C}" type="presParOf" srcId="{9A129084-05DE-4BDF-95EE-57696ED5F895}" destId="{799776FB-0F87-42C3-B7A9-BB3C9F4E88C4}" srcOrd="0" destOrd="0" presId="urn:microsoft.com/office/officeart/2005/8/layout/hierarchy1"/>
    <dgm:cxn modelId="{319BD241-3D9B-48DC-964A-5640E39750C7}" type="presParOf" srcId="{9A129084-05DE-4BDF-95EE-57696ED5F895}" destId="{AC772D69-2A7A-4875-8F1F-83C5E604273E}" srcOrd="1" destOrd="0" presId="urn:microsoft.com/office/officeart/2005/8/layout/hierarchy1"/>
    <dgm:cxn modelId="{3BEAAF65-A540-4244-9FEF-02F46922C8F1}" type="presParOf" srcId="{AC772D69-2A7A-4875-8F1F-83C5E604273E}" destId="{7C288A05-8968-47A7-95AB-EE2A1BFDC4CE}" srcOrd="0" destOrd="0" presId="urn:microsoft.com/office/officeart/2005/8/layout/hierarchy1"/>
    <dgm:cxn modelId="{5D6ADC43-BADF-40AD-902D-8BB449082A55}" type="presParOf" srcId="{7C288A05-8968-47A7-95AB-EE2A1BFDC4CE}" destId="{B0222D4F-9233-4320-B455-5CF754A29A98}" srcOrd="0" destOrd="0" presId="urn:microsoft.com/office/officeart/2005/8/layout/hierarchy1"/>
    <dgm:cxn modelId="{97150EB6-5443-406F-8094-75C4F24274E7}" type="presParOf" srcId="{7C288A05-8968-47A7-95AB-EE2A1BFDC4CE}" destId="{C8151971-B970-473E-90E2-5A2A90D16E95}" srcOrd="1" destOrd="0" presId="urn:microsoft.com/office/officeart/2005/8/layout/hierarchy1"/>
    <dgm:cxn modelId="{DDA0927A-E5A9-4AB3-8C33-55E493A9A80F}" type="presParOf" srcId="{AC772D69-2A7A-4875-8F1F-83C5E604273E}" destId="{8BCDFCFB-7DD5-4FF4-95B3-A4CBB09BE544}" srcOrd="1" destOrd="0" presId="urn:microsoft.com/office/officeart/2005/8/layout/hierarchy1"/>
    <dgm:cxn modelId="{DB96917E-73F7-4D7F-AB69-CCE1E0705C01}" type="presParOf" srcId="{9A129084-05DE-4BDF-95EE-57696ED5F895}" destId="{4AF9116F-7A07-4FDC-A76A-090382CEF4CE}" srcOrd="2" destOrd="0" presId="urn:microsoft.com/office/officeart/2005/8/layout/hierarchy1"/>
    <dgm:cxn modelId="{70C116F7-8200-49E1-8194-95AE4ACF2980}" type="presParOf" srcId="{9A129084-05DE-4BDF-95EE-57696ED5F895}" destId="{F1BA41EF-563E-4D98-9666-6542E26C0F2C}" srcOrd="3" destOrd="0" presId="urn:microsoft.com/office/officeart/2005/8/layout/hierarchy1"/>
    <dgm:cxn modelId="{15F3A36B-6D08-4213-B96E-398B6BDD95B8}" type="presParOf" srcId="{F1BA41EF-563E-4D98-9666-6542E26C0F2C}" destId="{E28C5B8A-A64F-4639-AF11-7BACB4A3BF1E}" srcOrd="0" destOrd="0" presId="urn:microsoft.com/office/officeart/2005/8/layout/hierarchy1"/>
    <dgm:cxn modelId="{8558185C-348D-4ACD-B74A-3775A4127BC5}" type="presParOf" srcId="{E28C5B8A-A64F-4639-AF11-7BACB4A3BF1E}" destId="{98214DD1-3596-444F-9782-B6AD4E53BDFE}" srcOrd="0" destOrd="0" presId="urn:microsoft.com/office/officeart/2005/8/layout/hierarchy1"/>
    <dgm:cxn modelId="{6BA0E2F8-D4E8-49F1-BD66-60F6AA2A8F19}" type="presParOf" srcId="{E28C5B8A-A64F-4639-AF11-7BACB4A3BF1E}" destId="{5F2F420F-014C-4975-9D57-22923BBDF11F}" srcOrd="1" destOrd="0" presId="urn:microsoft.com/office/officeart/2005/8/layout/hierarchy1"/>
    <dgm:cxn modelId="{850A7385-C9CE-4F26-A5AB-FA190B94FA4F}" type="presParOf" srcId="{F1BA41EF-563E-4D98-9666-6542E26C0F2C}" destId="{756D5763-5D57-4932-B842-5E781B8106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82421-785A-4566-BC49-44A0D3FB57F1}">
      <dsp:nvSpPr>
        <dsp:cNvPr id="0" name=""/>
        <dsp:cNvSpPr/>
      </dsp:nvSpPr>
      <dsp:spPr>
        <a:xfrm>
          <a:off x="0" y="935137"/>
          <a:ext cx="828092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B32A0-D990-43F4-B0C4-92102FE273AB}">
      <dsp:nvSpPr>
        <dsp:cNvPr id="0" name=""/>
        <dsp:cNvSpPr/>
      </dsp:nvSpPr>
      <dsp:spPr>
        <a:xfrm>
          <a:off x="394233" y="100811"/>
          <a:ext cx="7884657" cy="11442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Присвоение знаний и формирование способов деятельности</a:t>
          </a:r>
          <a:endParaRPr lang="ru-RU" sz="2400" kern="1200" dirty="0"/>
        </a:p>
      </dsp:txBody>
      <dsp:txXfrm>
        <a:off x="450092" y="156670"/>
        <a:ext cx="7772939" cy="1032567"/>
      </dsp:txXfrm>
    </dsp:sp>
    <dsp:sp modelId="{73E8477B-D933-4E4E-A316-B62527E82998}">
      <dsp:nvSpPr>
        <dsp:cNvPr id="0" name=""/>
        <dsp:cNvSpPr/>
      </dsp:nvSpPr>
      <dsp:spPr>
        <a:xfrm>
          <a:off x="0" y="1887697"/>
          <a:ext cx="828092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4FFD9-A2BF-4850-8A43-E27214CDC287}">
      <dsp:nvSpPr>
        <dsp:cNvPr id="0" name=""/>
        <dsp:cNvSpPr/>
      </dsp:nvSpPr>
      <dsp:spPr>
        <a:xfrm>
          <a:off x="409193" y="1577737"/>
          <a:ext cx="786363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Формирование информационной компетентности учащихся</a:t>
          </a:r>
          <a:endParaRPr lang="ru-RU" sz="2400" kern="1200" dirty="0"/>
        </a:p>
      </dsp:txBody>
      <dsp:txXfrm>
        <a:off x="439455" y="1607999"/>
        <a:ext cx="7803110" cy="559396"/>
      </dsp:txXfrm>
    </dsp:sp>
    <dsp:sp modelId="{94A0DD36-9321-4036-BF3A-710478F772B8}">
      <dsp:nvSpPr>
        <dsp:cNvPr id="0" name=""/>
        <dsp:cNvSpPr/>
      </dsp:nvSpPr>
      <dsp:spPr>
        <a:xfrm>
          <a:off x="0" y="2953932"/>
          <a:ext cx="828092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4054F-7355-4545-9A61-B5749C8CCD0E}">
      <dsp:nvSpPr>
        <dsp:cNvPr id="0" name=""/>
        <dsp:cNvSpPr/>
      </dsp:nvSpPr>
      <dsp:spPr>
        <a:xfrm>
          <a:off x="396262" y="2520279"/>
          <a:ext cx="7884657" cy="733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Формирование мыслительных умений</a:t>
          </a:r>
          <a:endParaRPr lang="ru-RU" sz="2400" kern="1200" dirty="0"/>
        </a:p>
      </dsp:txBody>
      <dsp:txXfrm>
        <a:off x="432073" y="2556090"/>
        <a:ext cx="7813035" cy="661972"/>
      </dsp:txXfrm>
    </dsp:sp>
    <dsp:sp modelId="{BF0681C5-81EF-4870-AF0E-261A555540EB}">
      <dsp:nvSpPr>
        <dsp:cNvPr id="0" name=""/>
        <dsp:cNvSpPr/>
      </dsp:nvSpPr>
      <dsp:spPr>
        <a:xfrm>
          <a:off x="0" y="3906492"/>
          <a:ext cx="828092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564C6-97CD-4AEA-9F99-7C84F5CDE042}">
      <dsp:nvSpPr>
        <dsp:cNvPr id="0" name=""/>
        <dsp:cNvSpPr/>
      </dsp:nvSpPr>
      <dsp:spPr>
        <a:xfrm>
          <a:off x="409193" y="3596532"/>
          <a:ext cx="786363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Формирование </a:t>
          </a:r>
          <a:r>
            <a:rPr lang="ru-RU" sz="2100" kern="1200" dirty="0" err="1" smtClean="0"/>
            <a:t>метакогнитивного</a:t>
          </a:r>
          <a:r>
            <a:rPr lang="ru-RU" sz="2100" kern="1200" dirty="0" smtClean="0"/>
            <a:t> опыта</a:t>
          </a:r>
          <a:endParaRPr lang="ru-RU" sz="2100" kern="1200" dirty="0"/>
        </a:p>
      </dsp:txBody>
      <dsp:txXfrm>
        <a:off x="439455" y="3626794"/>
        <a:ext cx="7803110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D3C43-5FE8-4D10-88E6-A5EE03F443F3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DC55D-1347-4F45-94CB-C8DF2B9AC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1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5202453-9F1B-40E1-83A9-D728055FAE4F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33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30EDE8E-20D5-41D3-BEB3-437E5E6B720E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34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504231E-19AB-4A29-B526-75418D7778A7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35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475452D-227E-46CA-A964-C91AE2ED6D6A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36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0C64C81-AAC3-42BB-9A5C-170527C3ADD7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37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B1A73E-5367-4F66-9257-0DA263DB539A}" type="slidenum">
              <a:rPr lang="ru-RU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E8B9369-439E-4CA5-B0DC-DF61079F492A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29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91E133D-4F04-4A5D-B19A-E950D7108D2B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30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E14C241-6C45-405B-8DDE-19CA505DF2A0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32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9A8B375-B72A-4A55-B332-03B903AE5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8160" cy="1143480"/>
          </a:xfrm>
        </p:spPr>
        <p:txBody>
          <a:bodyPr lIns="82945" tIns="41473" rIns="82945" bIns="4147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4955"/>
          </a:xfrm>
        </p:spPr>
        <p:txBody>
          <a:bodyPr lIns="82945" tIns="41473" rIns="82945" bIns="4147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39680" y="1604329"/>
            <a:ext cx="4044960" cy="4524955"/>
          </a:xfrm>
        </p:spPr>
        <p:txBody>
          <a:bodyPr lIns="82945" tIns="41473" rIns="82945" bIns="4147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98F8A62C-6AEB-46AD-860C-3D0B56857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r>
              <a:rPr lang="ru-RU" sz="1200" smtClean="0">
                <a:solidFill>
                  <a:srgbClr val="8B8B8B"/>
                </a:solidFill>
                <a:latin typeface="Calibri"/>
              </a:rPr>
              <a:t>19.1.12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101D171-3141-4131-A1E1-81C1B181B131}" type="slidenum">
              <a:rPr lang="ru-RU" sz="1200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_____Microsoft_Excel_97-20031.xls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package" Target="../embeddings/______Microsoft_PowerPoint7.sldx"/><Relationship Id="rId3" Type="http://schemas.openxmlformats.org/officeDocument/2006/relationships/oleObject" Target="../embeddings/oleObject6.bin"/><Relationship Id="rId7" Type="http://schemas.openxmlformats.org/officeDocument/2006/relationships/package" Target="../embeddings/______Microsoft_PowerPoint5.sldx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package" Target="../embeddings/______Microsoft_PowerPoint6.sldx"/><Relationship Id="rId4" Type="http://schemas.openxmlformats.org/officeDocument/2006/relationships/package" Target="../embeddings/______Microsoft_PowerPoint4.sldx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0.bin"/><Relationship Id="rId7" Type="http://schemas.openxmlformats.org/officeDocument/2006/relationships/package" Target="../embeddings/______Microsoft_PowerPoint9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2.emf"/><Relationship Id="rId5" Type="http://schemas.openxmlformats.org/officeDocument/2006/relationships/image" Target="../media/image20.emf"/><Relationship Id="rId10" Type="http://schemas.openxmlformats.org/officeDocument/2006/relationships/package" Target="../embeddings/______Microsoft_PowerPoint10.sldx"/><Relationship Id="rId4" Type="http://schemas.openxmlformats.org/officeDocument/2006/relationships/package" Target="../embeddings/______Microsoft_PowerPoint8.sldx"/><Relationship Id="rId9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PowerPoint12.sldx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emf"/><Relationship Id="rId5" Type="http://schemas.openxmlformats.org/officeDocument/2006/relationships/package" Target="../embeddings/______Microsoft_PowerPoint11.sldx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6.png"/><Relationship Id="rId4" Type="http://schemas.openxmlformats.org/officeDocument/2006/relationships/oleObject" Target="../embeddings/_____Microsoft_Excel_97-20032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package" Target="../embeddings/______Microsoft_PowerPoint13.sldx"/><Relationship Id="rId4" Type="http://schemas.openxmlformats.org/officeDocument/2006/relationships/oleObject" Target="../embeddings/oleObject17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8.bin"/><Relationship Id="rId7" Type="http://schemas.openxmlformats.org/officeDocument/2006/relationships/image" Target="http://adalin.mospsy.ru/img/iq04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package" Target="../embeddings/______Microsoft_PowerPoint14.sldx"/><Relationship Id="rId9" Type="http://schemas.openxmlformats.org/officeDocument/2006/relationships/image" Target="http://adalin.mospsy.ru/img/iq05.gi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http://adalin.mospsy.ru/img/iq02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package" Target="../embeddings/______Microsoft_PowerPoint15.sldx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214290"/>
            <a:ext cx="81439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/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Государственное бюджетное общеобразовательное учреждение</a:t>
            </a:r>
          </a:p>
          <a:p>
            <a:pPr algn="ctr" eaLnBrk="0"/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гимназия № 498 Невского района </a:t>
            </a:r>
          </a:p>
          <a:p>
            <a:pPr algn="ctr" eaLnBrk="0"/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Санкт-Петербурга</a:t>
            </a:r>
          </a:p>
          <a:p>
            <a:pPr algn="ctr" eaLnBrk="0"/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algn="ctr" eaLnBrk="0"/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 </a:t>
            </a:r>
          </a:p>
          <a:p>
            <a:pPr algn="ctr"/>
            <a:endParaRPr lang="ru-RU" sz="4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967335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Воспитание интеллекта в контексте требований федерального государственного образовательного стандарта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900113" y="360363"/>
            <a:ext cx="8101012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Приёмы развития памяти, внимания и мышления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221163"/>
            <a:ext cx="7161213" cy="122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buClrTx/>
              <a:buSzPct val="6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cs typeface="Arial" pitchFamily="34" charset="0"/>
              </a:rPr>
              <a:t>Материал из специальных программ, направленных на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 pitchFamily="34" charset="0"/>
              </a:rPr>
              <a:t>совершенствование 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buClrTx/>
              <a:buSzPct val="6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cs typeface="Arial" pitchFamily="34" charset="0"/>
              </a:rPr>
              <a:t>внимания, памяти и мышления учащихся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131888" y="476250"/>
            <a:ext cx="6911975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Развитие памяти</a:t>
            </a:r>
            <a:b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00113" y="1956685"/>
            <a:ext cx="7632700" cy="4649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Пробуждение «чувства детали»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(от конкретных изображений к абстрактным)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Рассмотри  фигуры (1 минута на каждую).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  </a:t>
            </a:r>
            <a:r>
              <a:rPr lang="ru-RU" sz="5800" dirty="0">
                <a:solidFill>
                  <a:srgbClr val="000000"/>
                </a:solidFill>
              </a:rPr>
              <a:t> </a:t>
            </a:r>
            <a:r>
              <a:rPr lang="ru-RU" dirty="0">
                <a:solidFill>
                  <a:srgbClr val="000000"/>
                </a:solidFill>
              </a:rPr>
              <a:t>                                                                                                 </a:t>
            </a:r>
            <a:r>
              <a:rPr lang="ru-RU" dirty="0">
                <a:solidFill>
                  <a:srgbClr val="660066"/>
                </a:solidFill>
              </a:rPr>
              <a:t>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Мысленно представь эти фигуры во всех деталях.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 памяти начерти каждую на бумаге.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Как запомнить фигуру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576638"/>
            <a:ext cx="3867150" cy="923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374775" y="606425"/>
            <a:ext cx="6911975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2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2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Развитие слуховой памяти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827088" y="2124075"/>
            <a:ext cx="7848600" cy="177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Запоминание информации, воспринятой на слух 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Выслушай  десять  слов.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Запиши  слова именно в том порядке, в котором они были зачитаны.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900113" y="4365625"/>
            <a:ext cx="7416800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Утро, серебро, ребенок, река, север, вверх, капуста, стакан, школа, ботинок.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Как запомнить  ряд слов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6375" y="549275"/>
            <a:ext cx="6911975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Концентрация внимания</a:t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288" y="1579422"/>
            <a:ext cx="8280400" cy="2417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Соревнование  «Корректура»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Перед тобой  несколько предложений, в которых пропущены или переставлены буквы.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Читая текст, сразу исправляй ошибки.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Передай текст партнеру (оставшиеся ошибки исправить другим цветом)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71550" y="3790931"/>
            <a:ext cx="7416800" cy="283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Э</a:t>
            </a:r>
            <a:r>
              <a:rPr lang="ru-RU" sz="22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мритаж</a:t>
            </a:r>
            <a:r>
              <a:rPr lang="ru-RU" sz="22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 </a:t>
            </a:r>
            <a:r>
              <a:rPr lang="ru-RU" sz="22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Сантк-Петербуге</a:t>
            </a:r>
            <a:r>
              <a:rPr lang="ru-RU" sz="22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явлеястя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одинм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из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саымх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извеснтых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музев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толко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Северцой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столине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но и во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всен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мире.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Вмесре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с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такмии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музяеми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мипа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как Лувр,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Метроплитен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Британкий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мдзей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он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облпдает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богфтой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колдекцией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явялется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одним из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саиых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посешаемых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музнеев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мира. </a:t>
            </a:r>
            <a:endParaRPr lang="ru-RU" sz="2200" i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u="sng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Как </a:t>
            </a:r>
            <a:r>
              <a:rPr lang="ru-RU" sz="24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концентрировать внимание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03350" y="620713"/>
            <a:ext cx="6911975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Развитие внимания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9388" y="2092395"/>
            <a:ext cx="8280400" cy="4095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Две руки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Возьмите два фломастера.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Попробуйте рисовать  обеими руками (круг и треугольник) </a:t>
            </a: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одновременно начиная и заканчивая.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Круг должен быть  с ровной окружностью,  треугольник — с острыми  углами.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 1 минуту нарисуйте как можно больше кругов и треугольников.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b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200" b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Как концентрировать внимание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u="sng" dirty="0">
              <a:solidFill>
                <a:srgbClr val="000000"/>
              </a:solidFill>
            </a:endParaRPr>
          </a:p>
        </p:txBody>
      </p:sp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971550" y="4932363"/>
            <a:ext cx="1008063" cy="1008062"/>
          </a:xfrm>
          <a:prstGeom prst="ellipse">
            <a:avLst/>
          </a:prstGeom>
          <a:solidFill>
            <a:srgbClr val="00E4A8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7019925" y="4810125"/>
            <a:ext cx="1057275" cy="1130300"/>
          </a:xfrm>
          <a:prstGeom prst="triangle">
            <a:avLst>
              <a:gd name="adj" fmla="val 50000"/>
            </a:avLst>
          </a:prstGeom>
          <a:solidFill>
            <a:srgbClr val="00E4A8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260475" y="642918"/>
            <a:ext cx="7037388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Развитие мышления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(развитие вербальной беглости)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827088" y="1974850"/>
            <a:ext cx="7667625" cy="4649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Вставить слово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Вставьте слово, которое было бы близко по значению  словам, стоящим слева и справа от точек.  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битва ..... ругань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животное ..... нежность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скамья ..... магазин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карточная игра ..... стержень с резьбой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химический элемент ..... лес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вращающийся стержень ..... насыпь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супружество ….. изъян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металл ….. кожа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Как найти слово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827584" y="548680"/>
          <a:ext cx="756084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2719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Структура курса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5"/>
            <a:ext cx="8219256" cy="50477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10 занятий на развитие свойств внимания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899592" y="1844824"/>
          <a:ext cx="554461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4469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Результаты входной      диагностики </a:t>
            </a:r>
            <a:endParaRPr lang="ru-RU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69147" y="1484784"/>
          <a:ext cx="6336704" cy="435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tx1"/>
                </a:solidFill>
              </a:rPr>
              <a:t>Анализ результатов диагностики когнитивного  развития  учащихся 1 класса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(Тест </a:t>
            </a:r>
            <a:r>
              <a:rPr lang="ru-RU" sz="2200" b="1" dirty="0" err="1" smtClean="0">
                <a:solidFill>
                  <a:schemeClr val="tx1"/>
                </a:solidFill>
              </a:rPr>
              <a:t>Гудинаф-Харриса</a:t>
            </a:r>
            <a:r>
              <a:rPr lang="ru-RU" sz="2200" b="1" dirty="0" smtClean="0">
                <a:solidFill>
                  <a:schemeClr val="tx1"/>
                </a:solidFill>
              </a:rPr>
              <a:t> - определение общего уровня  интеллектуального развития)</a:t>
            </a:r>
            <a:endParaRPr lang="ru-RU" sz="2200" dirty="0">
              <a:solidFill>
                <a:schemeClr val="tx1"/>
              </a:solidFill>
            </a:endParaRPr>
          </a:p>
        </p:txBody>
      </p:sp>
      <p:graphicFrame>
        <p:nvGraphicFramePr>
          <p:cNvPr id="1026" name="Диаграмма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554523"/>
              </p:ext>
            </p:extLst>
          </p:nvPr>
        </p:nvGraphicFramePr>
        <p:xfrm>
          <a:off x="1357313" y="2784475"/>
          <a:ext cx="6500812" cy="30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4" name="Лист" r:id="rId4" imgW="4105261" imgH="1895474" progId="Excel.Sheet.8">
                  <p:embed/>
                </p:oleObj>
              </mc:Choice>
              <mc:Fallback>
                <p:oleObj name="Лист" r:id="rId4" imgW="4105261" imgH="189547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784475"/>
                        <a:ext cx="6500812" cy="300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7242048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6000" dirty="0" smtClean="0"/>
              <a:t>Примеры упражнений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i="1" dirty="0" smtClean="0"/>
              <a:t>«Рисунок»</a:t>
            </a:r>
            <a:endParaRPr lang="ru-RU" i="1" dirty="0"/>
          </a:p>
        </p:txBody>
      </p:sp>
      <p:pic>
        <p:nvPicPr>
          <p:cNvPr id="5" name="Picture 8" descr="1227991348_villagepsd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1700808"/>
            <a:ext cx="6696744" cy="4199136"/>
          </a:xfrm>
          <a:prstGeom prst="rect">
            <a:avLst/>
          </a:prstGeom>
          <a:noFill/>
          <a:ln w="57150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55976" y="1484784"/>
            <a:ext cx="3168352" cy="37444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A53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84784"/>
            <a:ext cx="3168352" cy="38164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A53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/>
          <a:lstStyle/>
          <a:p>
            <a:r>
              <a:rPr lang="ru-RU" dirty="0" smtClean="0"/>
              <a:t>      «</a:t>
            </a:r>
            <a:r>
              <a:rPr lang="ru-RU" i="1" dirty="0" smtClean="0">
                <a:solidFill>
                  <a:schemeClr val="tx2"/>
                </a:solidFill>
              </a:rPr>
              <a:t>Числовые</a:t>
            </a:r>
            <a:r>
              <a:rPr lang="ru-RU" dirty="0" smtClean="0"/>
              <a:t> </a:t>
            </a:r>
            <a:r>
              <a:rPr lang="ru-RU" i="1" dirty="0" smtClean="0"/>
              <a:t>прятки»</a:t>
            </a:r>
            <a:endParaRPr lang="ru-RU" i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1   4   5   6   8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9   2   3   8  12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13   56  78  96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71  32   91  25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42792" cy="461540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1   4   6   5   8</a:t>
            </a:r>
          </a:p>
          <a:p>
            <a:pPr>
              <a:buNone/>
            </a:pPr>
            <a:r>
              <a:rPr lang="ru-RU" b="1" dirty="0" smtClean="0"/>
              <a:t>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9   3   8  12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13   56  78 71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96  32   9  25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364088" y="4437112"/>
          <a:ext cx="3312368" cy="1813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5" name="Слайд" r:id="rId3" imgW="4571967" imgH="3429060" progId="PowerPoint.Slide.8">
                  <p:embed/>
                </p:oleObj>
              </mc:Choice>
              <mc:Fallback>
                <p:oleObj name="Слайд" r:id="rId3" imgW="4571967" imgH="342906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437112"/>
                        <a:ext cx="3312368" cy="1813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i="1" dirty="0" smtClean="0">
                <a:solidFill>
                  <a:schemeClr val="tx2"/>
                </a:solidFill>
              </a:rPr>
              <a:t>«Запоминай порядок»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771800" y="2708920"/>
          <a:ext cx="3312368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6" name="Слайд" r:id="rId5" imgW="4571967" imgH="3429060" progId="PowerPoint.Slide.8">
                  <p:embed/>
                </p:oleObj>
              </mc:Choice>
              <mc:Fallback>
                <p:oleObj name="Слайд" r:id="rId5" imgW="4571967" imgH="3429060" progId="PowerPoint.Slid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3312368" cy="18722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23528" y="1196752"/>
          <a:ext cx="3312368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7" name="Слайд" r:id="rId7" imgW="4571967" imgH="3429060" progId="PowerPoint.Slide.8">
                  <p:embed/>
                </p:oleObj>
              </mc:Choice>
              <mc:Fallback>
                <p:oleObj name="Слайд" r:id="rId7" imgW="4571967" imgH="342906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96752"/>
                        <a:ext cx="3312368" cy="2088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«Летающие буквы»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solidFill>
            <a:schemeClr val="tx2">
              <a:lumMod val="2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П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</a:t>
            </a:r>
            <a:r>
              <a:rPr lang="ru-RU" sz="1800" b="1" dirty="0" smtClean="0">
                <a:solidFill>
                  <a:srgbClr val="FFFF00"/>
                </a:solidFill>
              </a:rPr>
              <a:t>У</a:t>
            </a:r>
            <a:r>
              <a:rPr lang="ru-RU" sz="1800" dirty="0" smtClean="0">
                <a:solidFill>
                  <a:srgbClr val="FF0000"/>
                </a:solidFill>
              </a:rPr>
              <a:t>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Е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У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</a:t>
            </a:r>
            <a:r>
              <a:rPr lang="ru-RU" sz="1800" b="1" dirty="0" smtClean="0">
                <a:solidFill>
                  <a:srgbClr val="FFFF00"/>
                </a:solidFill>
              </a:rPr>
              <a:t>Ж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О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Г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Ж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Р</a:t>
            </a:r>
            <a:r>
              <a:rPr lang="ru-RU" sz="1800" dirty="0" smtClean="0">
                <a:solidFill>
                  <a:srgbClr val="FF0000"/>
                </a:solidFill>
              </a:rPr>
              <a:t>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</a:t>
            </a:r>
            <a:r>
              <a:rPr lang="ru-RU" sz="1800" dirty="0" smtClean="0">
                <a:solidFill>
                  <a:srgbClr val="FFFF00"/>
                </a:solidFill>
              </a:rPr>
              <a:t>Е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У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И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</a:t>
            </a:r>
            <a:r>
              <a:rPr lang="ru-RU" sz="1800" b="1" dirty="0" smtClean="0">
                <a:solidFill>
                  <a:srgbClr val="FFFF00"/>
                </a:solidFill>
              </a:rPr>
              <a:t>А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Р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</a:t>
            </a:r>
            <a:r>
              <a:rPr lang="ru-RU" sz="1800" b="1" dirty="0" smtClean="0">
                <a:solidFill>
                  <a:srgbClr val="FFFF00"/>
                </a:solidFill>
              </a:rPr>
              <a:t>У</a:t>
            </a: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корректурной пробы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ДО</a:t>
            </a:r>
            <a:endParaRPr lang="ru-RU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i="1" dirty="0" smtClean="0"/>
              <a:t>ПОСЛЕ</a:t>
            </a:r>
            <a:endParaRPr lang="ru-RU" i="1" dirty="0"/>
          </a:p>
        </p:txBody>
      </p:sp>
      <p:graphicFrame>
        <p:nvGraphicFramePr>
          <p:cNvPr id="9" name="Объект 4"/>
          <p:cNvGraphicFramePr>
            <a:graphicFrameLocks noGrp="1"/>
          </p:cNvGraphicFramePr>
          <p:nvPr>
            <p:ph sz="quarter" idx="2"/>
          </p:nvPr>
        </p:nvGraphicFramePr>
        <p:xfrm>
          <a:off x="457200" y="2362200"/>
          <a:ext cx="4040188" cy="39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10"/>
          <p:cNvGraphicFramePr>
            <a:graphicFrameLocks noGrp="1"/>
          </p:cNvGraphicFramePr>
          <p:nvPr>
            <p:ph sz="quarter" idx="4"/>
          </p:nvPr>
        </p:nvGraphicFramePr>
        <p:xfrm>
          <a:off x="4645025" y="2362200"/>
          <a:ext cx="4041775" cy="39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Аналогии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1692275" y="1628775"/>
            <a:ext cx="2243138" cy="12525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КОНЬКИ</a:t>
            </a:r>
          </a:p>
          <a:p>
            <a:pPr algn="ctr" eaLnBrk="1" hangingPunct="1">
              <a:buFontTx/>
              <a:buNone/>
            </a:pPr>
            <a:r>
              <a:rPr lang="ru-RU" dirty="0" smtClean="0"/>
              <a:t>ЗИМА</a:t>
            </a:r>
          </a:p>
        </p:txBody>
      </p:sp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C1D0B6-C757-4BA8-83B0-19AF8D2A9A02}" type="slidenum">
              <a:rPr lang="ru-RU"/>
              <a:pPr/>
              <a:t>26</a:t>
            </a:fld>
            <a:endParaRPr lang="ru-RU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5508625" y="1628775"/>
            <a:ext cx="19446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ЛОДКА</a:t>
            </a:r>
          </a:p>
          <a:p>
            <a:pPr algn="ctr">
              <a:spcBef>
                <a:spcPct val="50000"/>
              </a:spcBef>
            </a:pPr>
            <a:r>
              <a:rPr lang="ru-RU" sz="3200"/>
              <a:t>?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195513" y="32131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9999"/>
                </a:solidFill>
              </a:rPr>
              <a:t>ЛЁД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1979613" y="40767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</a:rPr>
              <a:t>КАТОК</a:t>
            </a: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2051050" y="5013325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accent2"/>
                </a:solidFill>
              </a:rPr>
              <a:t>ВЕСЛО</a:t>
            </a:r>
          </a:p>
        </p:txBody>
      </p: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6084888" y="3500438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folHlink"/>
                </a:solidFill>
              </a:rPr>
              <a:t>ЛЕТО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5867400" y="4508500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0000"/>
                </a:solidFill>
              </a:rPr>
              <a:t>РЕКА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  <p:bldP spid="1505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Аналогии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1619250" y="1700213"/>
            <a:ext cx="2746375" cy="11080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FF9999"/>
                </a:solidFill>
              </a:rPr>
              <a:t>Ухо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FF9999"/>
                </a:solidFill>
              </a:rPr>
              <a:t>Слышать</a:t>
            </a:r>
          </a:p>
        </p:txBody>
      </p:sp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ABC88A-04B0-4926-96FD-6F87BA9988B7}" type="slidenum">
              <a:rPr lang="ru-RU"/>
              <a:pPr/>
              <a:t>27</a:t>
            </a:fld>
            <a:endParaRPr lang="ru-RU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5148263" y="1557338"/>
            <a:ext cx="3311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9999"/>
                </a:solidFill>
              </a:rPr>
              <a:t>Зубы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9999"/>
                </a:solidFill>
              </a:rPr>
              <a:t>?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1619250" y="2997200"/>
            <a:ext cx="56896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i="1"/>
              <a:t>Видеть</a:t>
            </a:r>
          </a:p>
          <a:p>
            <a:pPr algn="ctr">
              <a:spcBef>
                <a:spcPct val="50000"/>
              </a:spcBef>
            </a:pPr>
            <a:r>
              <a:rPr lang="ru-RU" sz="2800" i="1"/>
              <a:t>Лечить</a:t>
            </a:r>
          </a:p>
          <a:p>
            <a:pPr algn="ctr">
              <a:spcBef>
                <a:spcPct val="50000"/>
              </a:spcBef>
            </a:pPr>
            <a:r>
              <a:rPr lang="ru-RU" sz="2800" i="1"/>
              <a:t>Рот</a:t>
            </a:r>
          </a:p>
          <a:p>
            <a:pPr algn="ctr">
              <a:spcBef>
                <a:spcPct val="50000"/>
              </a:spcBef>
            </a:pPr>
            <a:r>
              <a:rPr lang="ru-RU" sz="2800" i="1"/>
              <a:t>Щетка</a:t>
            </a:r>
          </a:p>
          <a:p>
            <a:pPr algn="ctr">
              <a:spcBef>
                <a:spcPct val="50000"/>
              </a:spcBef>
            </a:pPr>
            <a:r>
              <a:rPr lang="ru-RU" sz="2800" i="1"/>
              <a:t>Жевать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41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j-lt"/>
              </a:rPr>
              <a:t>Технические аспекты создания дистанционного курса развития внимания,  мышления и памяти</a:t>
            </a:r>
            <a:endParaRPr lang="ru-RU" sz="3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2068464"/>
            <a:ext cx="5511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lvl="0"/>
            <a:endParaRPr lang="ru-RU" sz="3600" dirty="0">
              <a:solidFill>
                <a:prstClr val="black"/>
              </a:solidFill>
              <a:latin typeface="Calibri" pitchFamily="34" charset="0"/>
            </a:endParaRPr>
          </a:p>
          <a:p>
            <a:pPr lvl="0"/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783361" y="5301209"/>
            <a:ext cx="7837920" cy="1035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1393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33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Система дистанционного обучения </a:t>
            </a:r>
            <a:r>
              <a:rPr lang="ru-RU" sz="33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Moodle</a:t>
            </a:r>
            <a:endParaRPr lang="ru-RU" sz="33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921" y="3331070"/>
            <a:ext cx="1442880" cy="1009546"/>
          </a:xfrm>
          <a:prstGeom prst="rect">
            <a:avLst/>
          </a:prstGeom>
          <a:noFill/>
          <a:ln w="25560">
            <a:noFill/>
            <a:round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9281" y="308193"/>
            <a:ext cx="1110240" cy="1363824"/>
          </a:xfrm>
          <a:prstGeom prst="rect">
            <a:avLst/>
          </a:prstGeom>
          <a:noFill/>
          <a:ln w="25560">
            <a:noFill/>
            <a:round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60503"/>
            <a:ext cx="1146240" cy="1051310"/>
          </a:xfrm>
          <a:prstGeom prst="rect">
            <a:avLst/>
          </a:prstGeom>
          <a:noFill/>
          <a:ln w="25560">
            <a:noFill/>
            <a:round/>
            <a:headEnd/>
            <a:tailEnd/>
          </a:ln>
        </p:spPr>
      </p:pic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979200" y="4327655"/>
            <a:ext cx="2743200" cy="636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Ctr="1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Администратор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дистанционного курса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6204960" y="4376620"/>
            <a:ext cx="1895040" cy="636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Ctr="1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Педагогический дизайнер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3591360" y="1729622"/>
            <a:ext cx="1895040" cy="36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Ctr="1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Учащийся</a:t>
            </a:r>
          </a:p>
        </p:txBody>
      </p:sp>
      <p:cxnSp>
        <p:nvCxnSpPr>
          <p:cNvPr id="13321" name="AutoShape 8"/>
          <p:cNvCxnSpPr>
            <a:cxnSpLocks noChangeShapeType="1"/>
          </p:cNvCxnSpPr>
          <p:nvPr/>
        </p:nvCxnSpPr>
        <p:spPr bwMode="auto">
          <a:xfrm flipV="1">
            <a:off x="2223360" y="989385"/>
            <a:ext cx="1825920" cy="2340245"/>
          </a:xfrm>
          <a:prstGeom prst="straightConnector1">
            <a:avLst/>
          </a:prstGeom>
          <a:noFill/>
          <a:ln w="86400">
            <a:solidFill>
              <a:srgbClr val="0066CC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3322" name="AutoShape 9"/>
          <p:cNvCxnSpPr>
            <a:cxnSpLocks noChangeShapeType="1"/>
          </p:cNvCxnSpPr>
          <p:nvPr/>
        </p:nvCxnSpPr>
        <p:spPr bwMode="auto">
          <a:xfrm>
            <a:off x="5159520" y="989385"/>
            <a:ext cx="1814400" cy="2271118"/>
          </a:xfrm>
          <a:prstGeom prst="straightConnector1">
            <a:avLst/>
          </a:prstGeom>
          <a:noFill/>
          <a:ln w="86400">
            <a:solidFill>
              <a:srgbClr val="0066CC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3323" name="AutoShape 10"/>
          <p:cNvCxnSpPr>
            <a:cxnSpLocks noChangeShapeType="1"/>
          </p:cNvCxnSpPr>
          <p:nvPr/>
        </p:nvCxnSpPr>
        <p:spPr bwMode="auto">
          <a:xfrm flipV="1">
            <a:off x="2944800" y="3786158"/>
            <a:ext cx="3456000" cy="50405"/>
          </a:xfrm>
          <a:prstGeom prst="straightConnector1">
            <a:avLst/>
          </a:prstGeom>
          <a:noFill/>
          <a:ln w="86400">
            <a:solidFill>
              <a:srgbClr val="0066CC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3324" name="Text Box 11"/>
          <p:cNvSpPr txBox="1">
            <a:spLocks noChangeArrowheads="1"/>
          </p:cNvSpPr>
          <p:nvPr/>
        </p:nvSpPr>
        <p:spPr bwMode="auto">
          <a:xfrm rot="-3000000">
            <a:off x="1681794" y="1764207"/>
            <a:ext cx="2405052" cy="394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ru-RU" sz="2200" b="1" dirty="0">
                <a:solidFill>
                  <a:srgbClr val="99284C"/>
                </a:solidFill>
                <a:latin typeface="Times New Roman" pitchFamily="18" charset="0"/>
              </a:rPr>
              <a:t>в удобное время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 rot="3000000">
            <a:off x="5181720" y="1821095"/>
            <a:ext cx="2299921" cy="44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ru-RU" sz="2200" b="1" dirty="0">
                <a:solidFill>
                  <a:srgbClr val="99284C"/>
                </a:solidFill>
                <a:latin typeface="Times New Roman" pitchFamily="18" charset="0"/>
              </a:rPr>
              <a:t>в удобном месте</a:t>
            </a: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473280" y="4049706"/>
            <a:ext cx="2404800" cy="394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ru-RU" sz="2200" b="1" dirty="0">
                <a:solidFill>
                  <a:srgbClr val="99284C"/>
                </a:solidFill>
                <a:latin typeface="Times New Roman" pitchFamily="18" charset="0"/>
              </a:rPr>
              <a:t>в удобном темпе</a:t>
            </a:r>
          </a:p>
        </p:txBody>
      </p:sp>
      <p:pic>
        <p:nvPicPr>
          <p:cNvPr id="1332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4481" y="2392092"/>
            <a:ext cx="1028160" cy="743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Анализ результатов диагностики когнитивного развития  учащихся 11класса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dirty="0" smtClean="0"/>
              <a:t>Общий уровень интеллекта</a:t>
            </a:r>
            <a:endParaRPr lang="ru-RU" sz="2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Объект 89"/>
          <p:cNvGraphicFramePr>
            <a:graphicFrameLocks/>
          </p:cNvGraphicFramePr>
          <p:nvPr/>
        </p:nvGraphicFramePr>
        <p:xfrm>
          <a:off x="1000125" y="2667000"/>
          <a:ext cx="7192963" cy="354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8" name="Диаграмма" r:id="rId3" imgW="3905216" imgH="2104957" progId="Excel.Sheet.8">
                  <p:embed/>
                </p:oleObj>
              </mc:Choice>
              <mc:Fallback>
                <p:oleObj name="Диаграмма" r:id="rId3" imgW="3905216" imgH="210495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26"/>
                      <a:stretch>
                        <a:fillRect/>
                      </a:stretch>
                    </p:blipFill>
                    <p:spPr bwMode="auto">
                      <a:xfrm>
                        <a:off x="1000125" y="2667000"/>
                        <a:ext cx="7192963" cy="354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1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1568161" y="64807"/>
            <a:ext cx="6661440" cy="7186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678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Виртуальная обучающая </a:t>
            </a:r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среда </a:t>
            </a:r>
            <a:r>
              <a:rPr lang="en-US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Moodle</a:t>
            </a:r>
            <a:endParaRPr lang="ru-RU" sz="3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22400" y="5095255"/>
            <a:ext cx="5078880" cy="393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ru-RU" sz="2200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91681" y="2285521"/>
            <a:ext cx="3771360" cy="3931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ru-RU" sz="2200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1475656" y="3356993"/>
            <a:ext cx="6696744" cy="936103"/>
            <a:chOff x="276749" y="135402"/>
            <a:chExt cx="6098106" cy="70504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2320" y="243869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76749" y="135402"/>
              <a:ext cx="6098106" cy="705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i="1" dirty="0">
                  <a:solidFill>
                    <a:srgbClr val="000000"/>
                  </a:solidFill>
                  <a:ea typeface="Microsoft YaHei" charset="-122"/>
                </a:rPr>
                <a:t>Подходит как для организации online-классов, так и для организации традиционного обучения</a:t>
              </a:r>
              <a:endParaRPr lang="ru-RU" sz="2200" i="1" dirty="0"/>
            </a:p>
          </p:txBody>
        </p:sp>
      </p:grpSp>
      <p:grpSp>
        <p:nvGrpSpPr>
          <p:cNvPr id="3" name="Группа 15"/>
          <p:cNvGrpSpPr/>
          <p:nvPr/>
        </p:nvGrpSpPr>
        <p:grpSpPr>
          <a:xfrm>
            <a:off x="3200332" y="4869161"/>
            <a:ext cx="5395224" cy="976839"/>
            <a:chOff x="792335" y="142713"/>
            <a:chExt cx="5947860" cy="735721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821156" y="142713"/>
              <a:ext cx="5890218" cy="5423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2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endParaRPr>
            </a:p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i="1" dirty="0" smtClean="0">
                  <a:solidFill>
                    <a:srgbClr val="000000"/>
                  </a:solidFill>
                  <a:ea typeface="Microsoft YaHei" charset="-122"/>
                </a:rPr>
                <a:t>Высокий </a:t>
              </a:r>
              <a:r>
                <a:rPr lang="ru-RU" sz="2200" i="1" dirty="0">
                  <a:solidFill>
                    <a:srgbClr val="000000"/>
                  </a:solidFill>
                  <a:ea typeface="Microsoft YaHei" charset="-122"/>
                </a:rPr>
                <a:t>уровень безопасности системы</a:t>
              </a:r>
              <a:endParaRPr lang="ru-RU" sz="2200" i="1" dirty="0"/>
            </a:p>
          </p:txBody>
        </p:sp>
      </p:grpSp>
      <p:grpSp>
        <p:nvGrpSpPr>
          <p:cNvPr id="4" name="Группа 18"/>
          <p:cNvGrpSpPr/>
          <p:nvPr/>
        </p:nvGrpSpPr>
        <p:grpSpPr>
          <a:xfrm>
            <a:off x="683568" y="1772816"/>
            <a:ext cx="5395224" cy="936103"/>
            <a:chOff x="792335" y="83923"/>
            <a:chExt cx="5947860" cy="794511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821156" y="83923"/>
              <a:ext cx="5890218" cy="76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2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endParaRPr>
            </a:p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i="1" dirty="0" smtClean="0">
                  <a:solidFill>
                    <a:srgbClr val="000000"/>
                  </a:solidFill>
                  <a:ea typeface="Microsoft YaHei" charset="-122"/>
                </a:rPr>
                <a:t>Индивидуализация </a:t>
              </a:r>
              <a:r>
                <a:rPr lang="ru-RU" sz="2200" i="1" dirty="0">
                  <a:solidFill>
                    <a:srgbClr val="000000"/>
                  </a:solidFill>
                  <a:ea typeface="Microsoft YaHei" charset="-122"/>
                </a:rPr>
                <a:t>обучения</a:t>
              </a:r>
              <a:endParaRPr lang="ru-RU" sz="2200" i="1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568161" y="64807"/>
            <a:ext cx="6661440" cy="7186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678" rIns="81639" bIns="40820"/>
          <a:lstStyle/>
          <a:p>
            <a:pPr algn="ctr">
              <a:lnSpc>
                <a:spcPct val="95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Возможности </a:t>
            </a:r>
            <a:r>
              <a:rPr lang="en-US" sz="4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Moodle</a:t>
            </a:r>
            <a:endParaRPr lang="ru-RU" sz="40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95200" y="1225569"/>
            <a:ext cx="6869087" cy="777682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2945" tIns="41473" rIns="82945" bIns="41473"/>
          <a:lstStyle/>
          <a:p>
            <a:pPr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US" sz="900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900" i="1" dirty="0">
                <a:solidFill>
                  <a:srgbClr val="000000"/>
                </a:solidFill>
              </a:rPr>
              <a:t>Ресурсы — теоретические материалы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2239201" y="5891659"/>
            <a:ext cx="6609600" cy="777682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2945" tIns="41473" rIns="82945" bIns="41473"/>
          <a:lstStyle/>
          <a:p>
            <a:pPr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US" sz="900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900" i="1" dirty="0">
                <a:solidFill>
                  <a:srgbClr val="000000"/>
                </a:solidFill>
              </a:rPr>
              <a:t>Опрос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878400" y="2392091"/>
            <a:ext cx="6609600" cy="777682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2945" tIns="41473" rIns="82945" bIns="41473"/>
          <a:lstStyle/>
          <a:p>
            <a:pPr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US" sz="900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900" i="1" dirty="0">
                <a:solidFill>
                  <a:srgbClr val="000000"/>
                </a:solidFill>
              </a:rPr>
              <a:t>Активные элементы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332001" y="3558614"/>
            <a:ext cx="6609600" cy="777682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2945" tIns="41473" rIns="82945" bIns="41473"/>
          <a:lstStyle/>
          <a:p>
            <a:pPr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US" sz="900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900" i="1" dirty="0">
                <a:solidFill>
                  <a:srgbClr val="000000"/>
                </a:solidFill>
              </a:rPr>
              <a:t>Урок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785600" y="4725136"/>
            <a:ext cx="6609600" cy="777682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2945" tIns="41473" rIns="82945" bIns="41473"/>
          <a:lstStyle/>
          <a:p>
            <a:pPr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endParaRPr lang="en-US" sz="900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900" i="1" dirty="0">
                <a:solidFill>
                  <a:srgbClr val="000000"/>
                </a:solidFill>
              </a:rPr>
              <a:t>База данных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108801" y="1556792"/>
            <a:ext cx="6674400" cy="4056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Тема </a:t>
            </a:r>
            <a:r>
              <a:rPr lang="ru-RU" sz="25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упражнения</a:t>
            </a:r>
            <a:endParaRPr lang="ru-RU" sz="25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Задание</a:t>
            </a: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Объяснение </a:t>
            </a:r>
            <a:r>
              <a:rPr lang="ru-RU" sz="25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цели упражнения</a:t>
            </a:r>
            <a:endParaRPr lang="ru-RU" sz="25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Алгоритм выполнения упражнения</a:t>
            </a: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Пример выполнения</a:t>
            </a: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Выполнение упражнения</a:t>
            </a: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Показ результатов</a:t>
            </a: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ru-RU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Рекомендации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6480" y="476672"/>
            <a:ext cx="8294400" cy="14200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5964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Структура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упражнения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26881" y="1700808"/>
            <a:ext cx="8359200" cy="39345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Тема </a:t>
            </a: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упражнения</a:t>
            </a:r>
          </a:p>
          <a:p>
            <a:pPr marL="195843" indent="-19584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Запоминание энциклопедической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информации.</a:t>
            </a: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Объяснение </a:t>
            </a: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цели упражнения</a:t>
            </a:r>
            <a:endParaRPr lang="ru-RU" sz="2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Запоминание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энциклопедической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информации отличается эффективностью и точностью.</a:t>
            </a:r>
          </a:p>
          <a:p>
            <a:pPr marL="195843" indent="-19584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Алгоритм выполнения упражнения</a:t>
            </a:r>
          </a:p>
          <a:p>
            <a:pPr marL="195843" indent="-19584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Запомнить точные сведения можно, придумав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зрительные образы, затем, опираясь на сформированные цепочки образов точных сведений и смысловых опор всего текста и его блоков, текст может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быть воспроизведён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практически наизусть.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587520" y="260648"/>
            <a:ext cx="8294400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678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Пример упражнения на развитие памяти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19520" y="195861"/>
            <a:ext cx="9024480" cy="64547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marL="195843" indent="-195843"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Пример выполнения </a:t>
            </a:r>
            <a:r>
              <a:rPr lang="ru-RU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упражнения</a:t>
            </a:r>
            <a:endParaRPr lang="ru-RU" sz="32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ru-RU" sz="15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Второго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июня прошли традиционные соревнования по футболу, которые проходят именно в этот день на протяжении 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десяти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лет. Несмотря на недостаточную подготовку к соревнованиям, победила команда «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Лига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» со счётом три — один.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ru-RU" sz="16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u="sng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Сначала определите 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образы смысловой опоры для всего текста и его предложений: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смысловой опоры всего текста — 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футбольный мяч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;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смысловой опоры первого предложения — 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индейка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т.к. традиционно готовится на День 		Благодарения;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смысловой опоры второго предложения — </a:t>
            </a:r>
            <a:r>
              <a:rPr lang="ru-RU" sz="16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кубок.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</a:t>
            </a:r>
            <a:r>
              <a:rPr lang="ru-RU" sz="1600" u="sng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Эти три образа запоминаются 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методом «Матрёшка», 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Теперь вы можете воспроизвести последовательность предложений.</a:t>
            </a:r>
          </a:p>
          <a:p>
            <a:pPr marL="195843" indent="-195843">
              <a:lnSpc>
                <a:spcPct val="95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ru-RU" sz="16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Чтобы точно запомнить информацию каждого предложения необходимо придумать образы ключевых слов. Ключевыми словами, как правило, являются даты, названия.  </a:t>
            </a:r>
            <a:r>
              <a:rPr lang="ru-RU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Здесь  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ключевые слова выделены жирным шрифтом.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«второго» - дуб. Взят из таблицы фиксированных образных кодов двузначных чисел.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«десяти» - гном. Также взят из таблица фиксированных образных кодов двузначных чисел.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Образ «Лига» - линия. Данный образ придуман по созвучию.</a:t>
            </a:r>
          </a:p>
          <a:p>
            <a:pPr marL="195843" indent="-195843">
              <a:lnSpc>
                <a:spcPct val="95000"/>
              </a:lnSpc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Далее методом «Цепочка» соедините образы смысловых опор предложений и образы ключевых слов. </a:t>
            </a:r>
            <a:r>
              <a:rPr lang="ru-RU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Затем убираете первый образ и образовываете связь между вторым и третьим. 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В рассматриваемом примере это цепочки: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футбольный мяч — дуб — гном;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	кубок — линия.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51520" y="4221088"/>
            <a:ext cx="8568952" cy="2304256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251520" y="980728"/>
            <a:ext cx="8568952" cy="3200016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31041" y="106571"/>
            <a:ext cx="8750880" cy="149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marL="195843" indent="-195843" algn="ctr">
              <a:lnSpc>
                <a:spcPct val="95000"/>
              </a:lnSpc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Выполнение упражнения</a:t>
            </a:r>
          </a:p>
          <a:p>
            <a:pPr marL="195843" indent="-195843"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Запомните наизусть два предложения и начните тестирование.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    В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Москве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 прошла выставка живописных работ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</a:rPr>
              <a:t>Прыгунова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. Реализм в его работах является самым привлекательным направлением его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живописи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3761" y="1654734"/>
            <a:ext cx="7279200" cy="1899559"/>
            <a:chOff x="454" y="1149"/>
            <a:chExt cx="5055" cy="1319"/>
          </a:xfrm>
        </p:grpSpPr>
        <p:sp>
          <p:nvSpPr>
            <p:cNvPr id="19469" name="Text Box 5"/>
            <p:cNvSpPr txBox="1">
              <a:spLocks noChangeArrowheads="1"/>
            </p:cNvSpPr>
            <p:nvPr/>
          </p:nvSpPr>
          <p:spPr bwMode="auto">
            <a:xfrm>
              <a:off x="454" y="1149"/>
              <a:ext cx="4980" cy="1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600" rIns="90000" bIns="45000"/>
            <a:lstStyle/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Образ смысловой опоры всего текста</a:t>
              </a: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Образ смысловой опоры первого предложения</a:t>
              </a: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Образ смысловой опоры второго предложения</a:t>
              </a: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endParaRPr lang="ru-RU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Образы выделенных слов						Москве</a:t>
              </a: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									</a:t>
              </a:r>
              <a:r>
                <a:rPr lang="ru-RU" dirty="0" err="1">
                  <a:solidFill>
                    <a:srgbClr val="000000"/>
                  </a:solidFill>
                  <a:latin typeface="Times New Roman" pitchFamily="18" charset="0"/>
                </a:rPr>
                <a:t>Прыгунова</a:t>
              </a:r>
              <a:endParaRPr lang="ru-RU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									живописи</a:t>
              </a:r>
            </a:p>
          </p:txBody>
        </p:sp>
        <p:sp>
          <p:nvSpPr>
            <p:cNvPr id="19470" name="Rectangle 6"/>
            <p:cNvSpPr>
              <a:spLocks noChangeArrowheads="1"/>
            </p:cNvSpPr>
            <p:nvPr/>
          </p:nvSpPr>
          <p:spPr bwMode="auto">
            <a:xfrm>
              <a:off x="3741" y="1213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1" name="Rectangle 7"/>
            <p:cNvSpPr>
              <a:spLocks noChangeArrowheads="1"/>
            </p:cNvSpPr>
            <p:nvPr/>
          </p:nvSpPr>
          <p:spPr bwMode="auto">
            <a:xfrm>
              <a:off x="3741" y="1395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2" name="Rectangle 8"/>
            <p:cNvSpPr>
              <a:spLocks noChangeArrowheads="1"/>
            </p:cNvSpPr>
            <p:nvPr/>
          </p:nvSpPr>
          <p:spPr bwMode="auto">
            <a:xfrm>
              <a:off x="3741" y="1576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3" name="Rectangle 9"/>
            <p:cNvSpPr>
              <a:spLocks noChangeArrowheads="1"/>
            </p:cNvSpPr>
            <p:nvPr/>
          </p:nvSpPr>
          <p:spPr bwMode="auto">
            <a:xfrm>
              <a:off x="2525" y="1939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4" name="Rectangle 10"/>
            <p:cNvSpPr>
              <a:spLocks noChangeArrowheads="1"/>
            </p:cNvSpPr>
            <p:nvPr/>
          </p:nvSpPr>
          <p:spPr bwMode="auto">
            <a:xfrm>
              <a:off x="2516" y="2120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5" name="Rectangle 11"/>
            <p:cNvSpPr>
              <a:spLocks noChangeArrowheads="1"/>
            </p:cNvSpPr>
            <p:nvPr/>
          </p:nvSpPr>
          <p:spPr bwMode="auto">
            <a:xfrm>
              <a:off x="2516" y="2302"/>
              <a:ext cx="1768" cy="135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462" name="AutoShape 12"/>
          <p:cNvSpPr>
            <a:spLocks noChangeArrowheads="1"/>
          </p:cNvSpPr>
          <p:nvPr/>
        </p:nvSpPr>
        <p:spPr bwMode="auto">
          <a:xfrm>
            <a:off x="2939041" y="3657984"/>
            <a:ext cx="2612160" cy="456528"/>
          </a:xfrm>
          <a:prstGeom prst="bevel">
            <a:avLst>
              <a:gd name="adj" fmla="val 12500"/>
            </a:avLst>
          </a:prstGeom>
          <a:solidFill>
            <a:srgbClr val="E6E6E6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1639" tIns="53392" rIns="81639" bIns="40820" anchor="ctr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Протестировать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326880" y="4274369"/>
            <a:ext cx="8033760" cy="364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3392" rIns="81639" bIns="40820"/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Введите в текстовые поля предложения и нажмите кнопку «Проверить»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83361" y="4768342"/>
            <a:ext cx="7313760" cy="1108916"/>
            <a:chOff x="544" y="3311"/>
            <a:chExt cx="5079" cy="770"/>
          </a:xfrm>
        </p:grpSpPr>
        <p:sp>
          <p:nvSpPr>
            <p:cNvPr id="19466" name="Text Box 15"/>
            <p:cNvSpPr txBox="1">
              <a:spLocks noChangeArrowheads="1"/>
            </p:cNvSpPr>
            <p:nvPr/>
          </p:nvSpPr>
          <p:spPr bwMode="auto">
            <a:xfrm>
              <a:off x="544" y="3356"/>
              <a:ext cx="5079" cy="5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600" rIns="90000" bIns="45000"/>
            <a:lstStyle/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Первый абзац</a:t>
              </a: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</a:tabLst>
              </a:pPr>
              <a:endParaRPr lang="ru-RU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lnSpc>
                  <a:spcPct val="95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</a:rPr>
                <a:t>Второй абзац</a:t>
              </a:r>
            </a:p>
          </p:txBody>
        </p:sp>
        <p:sp>
          <p:nvSpPr>
            <p:cNvPr id="19467" name="Rectangle 16"/>
            <p:cNvSpPr>
              <a:spLocks noChangeArrowheads="1"/>
            </p:cNvSpPr>
            <p:nvPr/>
          </p:nvSpPr>
          <p:spPr bwMode="auto">
            <a:xfrm>
              <a:off x="1633" y="3311"/>
              <a:ext cx="3945" cy="362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8" name="Rectangle 17"/>
            <p:cNvSpPr>
              <a:spLocks noChangeArrowheads="1"/>
            </p:cNvSpPr>
            <p:nvPr/>
          </p:nvSpPr>
          <p:spPr bwMode="auto">
            <a:xfrm>
              <a:off x="1633" y="3719"/>
              <a:ext cx="3945" cy="362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465" name="AutoShape 18"/>
          <p:cNvSpPr>
            <a:spLocks noChangeArrowheads="1"/>
          </p:cNvSpPr>
          <p:nvPr/>
        </p:nvSpPr>
        <p:spPr bwMode="auto">
          <a:xfrm>
            <a:off x="3199680" y="6074558"/>
            <a:ext cx="2612160" cy="456528"/>
          </a:xfrm>
          <a:prstGeom prst="bevel">
            <a:avLst>
              <a:gd name="adj" fmla="val 12500"/>
            </a:avLst>
          </a:prstGeom>
          <a:solidFill>
            <a:srgbClr val="E6E6E6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1639" tIns="53392" rIns="81639" bIns="40820" anchor="ctr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Проверить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60641" y="162738"/>
            <a:ext cx="8652989" cy="6182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marL="195843" indent="-195843">
              <a:lnSpc>
                <a:spcPct val="95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ru-RU" sz="2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95843" indent="-195843">
              <a:lnSpc>
                <a:spcPct val="95000"/>
              </a:lnSpc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Показ результатов</a:t>
            </a: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Вы ошиблись при вводе обоих предложений.</a:t>
            </a:r>
          </a:p>
          <a:p>
            <a:pPr marL="195843" indent="-195843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Хотите попытаться запомнить ещё раз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?</a:t>
            </a: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lnSpc>
                <a:spcPct val="95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ru-RU" sz="22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lnSpc>
                <a:spcPct val="95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ru-RU" sz="22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lnSpc>
                <a:spcPct val="95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ru-RU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95843" indent="-195843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Рекомендации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Что такое  смысловая опора текста? Как ее определить?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Как создать образ слова?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Метод «Цепочка»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- соединение образов смысловых опор предложения и образов ключевых слов. Образы связываются попарно , первый убирается и образуется связь между вторым и третьим.</a:t>
            </a:r>
            <a:endParaRPr lang="ru-RU" sz="22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97967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Метод «Матрешка»</a:t>
            </a: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- образы соединяются парами, но первый больше второго и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вмещает в себя второй, после их соединения внимание перемещается на второй образ (первый исчезает из памяти), размеры его увеличиваются,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 нём </a:t>
            </a:r>
            <a:r>
              <a:rPr lang="ru-RU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появляется третий образ. </a:t>
            </a: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489572" y="1614397"/>
            <a:ext cx="1110240" cy="456528"/>
          </a:xfrm>
          <a:prstGeom prst="bevel">
            <a:avLst>
              <a:gd name="adj" fmla="val 12500"/>
            </a:avLst>
          </a:prstGeom>
          <a:solidFill>
            <a:srgbClr val="E6E6E6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1639" tIns="53392" rIns="81639" bIns="40820" anchor="ctr"/>
          <a:lstStyle/>
          <a:p>
            <a:pPr algn="ctr">
              <a:lnSpc>
                <a:spcPct val="95000"/>
              </a:lnSpc>
              <a:tabLst>
                <a:tab pos="65665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Да</a:t>
            </a:r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2757587" y="1614397"/>
            <a:ext cx="1110240" cy="456528"/>
          </a:xfrm>
          <a:prstGeom prst="bevel">
            <a:avLst>
              <a:gd name="adj" fmla="val 12500"/>
            </a:avLst>
          </a:prstGeom>
          <a:solidFill>
            <a:srgbClr val="E6E6E6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1639" tIns="53392" rIns="81639" bIns="40820" anchor="ctr"/>
          <a:lstStyle/>
          <a:p>
            <a:pPr algn="ctr">
              <a:lnSpc>
                <a:spcPct val="95000"/>
              </a:lnSpc>
              <a:tabLst>
                <a:tab pos="65665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Нет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323528" y="188640"/>
            <a:ext cx="8568952" cy="101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5964" rIns="81639" bIns="40820"/>
          <a:lstStyle/>
          <a:p>
            <a: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ru-RU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Главные критерии оценки педагогического дизайна дистанционного курса</a:t>
            </a:r>
          </a:p>
        </p:txBody>
      </p:sp>
      <p:grpSp>
        <p:nvGrpSpPr>
          <p:cNvPr id="2" name="Группа 7"/>
          <p:cNvGrpSpPr/>
          <p:nvPr/>
        </p:nvGrpSpPr>
        <p:grpSpPr>
          <a:xfrm>
            <a:off x="1436760" y="2710432"/>
            <a:ext cx="5395224" cy="783892"/>
            <a:chOff x="792335" y="288034"/>
            <a:chExt cx="5947860" cy="5904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821156" y="316855"/>
              <a:ext cx="5890218" cy="532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dirty="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определение целей обучения</a:t>
              </a:r>
            </a:p>
          </p:txBody>
        </p:sp>
      </p:grpSp>
      <p:grpSp>
        <p:nvGrpSpPr>
          <p:cNvPr id="3" name="Группа 10"/>
          <p:cNvGrpSpPr/>
          <p:nvPr/>
        </p:nvGrpSpPr>
        <p:grpSpPr>
          <a:xfrm>
            <a:off x="391680" y="1730567"/>
            <a:ext cx="5395224" cy="783892"/>
            <a:chOff x="792335" y="288034"/>
            <a:chExt cx="5947860" cy="5904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821156" y="316855"/>
              <a:ext cx="5890218" cy="532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dirty="0">
                  <a:solidFill>
                    <a:srgbClr val="000000"/>
                  </a:solidFill>
                  <a:latin typeface="Times New Roman" pitchFamily="16" charset="0"/>
                </a:rPr>
                <a:t>уровень педагогических задач</a:t>
              </a: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2612475" y="3755621"/>
            <a:ext cx="5395224" cy="783892"/>
            <a:chOff x="792335" y="288034"/>
            <a:chExt cx="5947860" cy="5904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821156" y="316855"/>
              <a:ext cx="5890218" cy="532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dirty="0">
                  <a:solidFill>
                    <a:srgbClr val="000000"/>
                  </a:solidFill>
                  <a:latin typeface="Times New Roman" pitchFamily="16" charset="0"/>
                </a:rPr>
                <a:t>выбор используемых средств обучения</a:t>
              </a: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3526920" y="4735487"/>
            <a:ext cx="5395224" cy="783892"/>
            <a:chOff x="792335" y="288034"/>
            <a:chExt cx="5947860" cy="5904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792335" y="288034"/>
              <a:ext cx="5947860" cy="590400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821156" y="316855"/>
              <a:ext cx="5890218" cy="532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4815" tIns="0" rIns="224815" bIns="0" spcCol="1270" anchor="ctr"/>
            <a:lstStyle/>
            <a:p>
              <a:pPr algn="ctr" defTabSz="80641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200" dirty="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определение ожидаемых результатов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19138" y="1123950"/>
            <a:ext cx="8424862" cy="2085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221163"/>
            <a:ext cx="7161213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buClrTx/>
              <a:buSzPct val="6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endParaRPr lang="ru-R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764703"/>
            <a:ext cx="8229600" cy="21602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Приёмы развития памяти, внимания и мышления на предметном материале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3573016"/>
            <a:ext cx="6560234" cy="64807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229600" cy="13407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Выработка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познавательных стратегий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643050"/>
            <a:ext cx="8085137" cy="5214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err="1" smtClean="0"/>
              <a:t>Целеполагание</a:t>
            </a:r>
            <a:r>
              <a:rPr lang="ru-RU" sz="2400" dirty="0" smtClean="0"/>
              <a:t> учителем и </a:t>
            </a:r>
            <a:r>
              <a:rPr lang="ru-RU" sz="2400" b="1" dirty="0" smtClean="0"/>
              <a:t>учениками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sym typeface="Wingdings" pitchFamily="2" charset="2"/>
              </a:rPr>
              <a:t>			</a:t>
            </a:r>
            <a:r>
              <a:rPr lang="ru-RU" sz="2000" dirty="0" smtClean="0">
                <a:sym typeface="Wingdings" pitchFamily="2" charset="2"/>
              </a:rPr>
              <a:t>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Актуализация предметного материала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sym typeface="Wingdings" pitchFamily="2" charset="2"/>
              </a:rPr>
              <a:t>	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Выработка индивидуальных стратегий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sym typeface="Wingdings" pitchFamily="2" charset="2"/>
              </a:rPr>
              <a:t>	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Применение собственных стратегий </a:t>
            </a:r>
            <a:br>
              <a:rPr lang="ru-RU" sz="2400" dirty="0" smtClean="0"/>
            </a:br>
            <a:r>
              <a:rPr lang="ru-RU" sz="2400" dirty="0" smtClean="0"/>
              <a:t>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Анализ эффективности стратегии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sym typeface="Wingdings" pitchFamily="2" charset="2"/>
              </a:rPr>
              <a:t>	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Развитие стратегий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sym typeface="Wingdings" pitchFamily="2" charset="2"/>
              </a:rPr>
              <a:t>	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Опыт использования усовершенствованных стратегий</a:t>
            </a:r>
            <a:r>
              <a:rPr lang="ru-RU" sz="2400" dirty="0" smtClean="0">
                <a:sym typeface="Wingdings" pitchFamily="2" charset="2"/>
              </a:rPr>
              <a:t>		</a:t>
            </a:r>
            <a:r>
              <a:rPr lang="ru-RU" sz="2000" dirty="0" smtClean="0">
                <a:sym typeface="Wingdings" pitchFamily="2" charset="2"/>
              </a:rPr>
              <a:t>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dirty="0" smtClean="0"/>
              <a:t>Обобщение и контроль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Требования к результатам обучения нового ФГОС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4288" y="1919288"/>
            <a:ext cx="91297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endParaRPr lang="ru-RU" sz="3200"/>
          </a:p>
          <a:p>
            <a:pPr algn="ctr"/>
            <a:r>
              <a:rPr lang="ru-RU" sz="3200"/>
              <a:t> 1) личностные результаты обучения, </a:t>
            </a:r>
          </a:p>
          <a:p>
            <a:pPr algn="ctr"/>
            <a:r>
              <a:rPr lang="ru-RU" sz="3200"/>
              <a:t>(обучение и воспитание),</a:t>
            </a:r>
          </a:p>
          <a:p>
            <a:pPr algn="ctr"/>
            <a:r>
              <a:rPr lang="ru-RU" sz="3200"/>
              <a:t>        2) </a:t>
            </a:r>
            <a:r>
              <a:rPr lang="ru-RU" sz="3200" u="sng"/>
              <a:t>метапредметные результаты обучения</a:t>
            </a:r>
            <a:r>
              <a:rPr lang="ru-RU" sz="3200"/>
              <a:t> 3) предметные результаты обучения </a:t>
            </a:r>
          </a:p>
          <a:p>
            <a:pPr algn="ctr"/>
            <a:r>
              <a:rPr lang="ru-RU" sz="3200"/>
              <a:t>(обучение).</a:t>
            </a:r>
          </a:p>
        </p:txBody>
      </p:sp>
    </p:spTree>
    <p:extLst>
      <p:ext uri="{BB962C8B-B14F-4D97-AF65-F5344CB8AC3E}">
        <p14:creationId xmlns:p14="http://schemas.microsoft.com/office/powerpoint/2010/main" val="31067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374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/>
              <a:t>Формирование навыков мышления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484313"/>
            <a:ext cx="8085137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u="sng" dirty="0" smtClean="0"/>
              <a:t>Алгоритм обучения мыслительному навыку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u="sng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400" u="sng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Выбор навыка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ym typeface="Wingdings" pitchFamily="2" charset="2"/>
              </a:rPr>
              <a:t>		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Определение навыка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ym typeface="Wingdings" pitchFamily="2" charset="2"/>
              </a:rPr>
              <a:t>		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Демонстрация примера - размышление вслух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ym typeface="Wingdings" pitchFamily="2" charset="2"/>
              </a:rPr>
              <a:t>		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Отработка навыка в парах или малых группах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ym typeface="Wingdings" pitchFamily="2" charset="2"/>
              </a:rPr>
              <a:t>		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Как и когда можно использовать этот навык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ym typeface="Wingdings" pitchFamily="2" charset="2"/>
              </a:rPr>
              <a:t>		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400" dirty="0" smtClean="0"/>
              <a:t>Обучение эффективному использованию навыка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03350" y="620713"/>
            <a:ext cx="6911975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Активизация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внимания и памяти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95288" y="1989138"/>
            <a:ext cx="8559800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spcBef>
                <a:spcPts val="600"/>
              </a:spcBef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Пропавшие буквы</a:t>
            </a:r>
          </a:p>
          <a:p>
            <a:pPr marL="342900" indent="-341313" algn="ctr">
              <a:spcBef>
                <a:spcPts val="500"/>
              </a:spcBef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Прочитайте и перескажите текст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68313" y="2781300"/>
            <a:ext cx="8207375" cy="28029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Нацинальный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траны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нвные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языквые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емьи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группы, их размещение.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мнгнацинальне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гудартв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 нем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прживает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блее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130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нардв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амый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мнгчиленный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нард —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рукие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также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вхдят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предтавители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нардв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практичеки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вех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републик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вхдивших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тав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бывшег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Р.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Еть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вем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маленькие нарды (менее 1000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челвек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— алеуты,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рчи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др.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Рии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тнитя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 четырем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нвным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языквым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емьям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амая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мнгчиленная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(80%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—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индеврпейкая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к ней в первую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чередь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тнятя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нарды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лавянкй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группы и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мнгие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другие. К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алтайкй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емье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тнитя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15%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(например, калмыки, татары). К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кавказкй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емье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тнитя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2,5%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наеления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траны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и 1,6% —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курилькй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мрдва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кми</a:t>
            </a:r>
            <a:r>
              <a:rPr lang="ru-RU" sz="1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карелы).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55650" y="5805488"/>
            <a:ext cx="7875588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450"/>
              </a:spcBef>
              <a:buClrTx/>
              <a:buSzPct val="60000"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Из учебника географии для 9 класса пропали буквы «С» и «О»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03350" y="620713"/>
            <a:ext cx="6911975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Развитие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критичности мышления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5288" y="1989138"/>
            <a:ext cx="8559800" cy="101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450"/>
              </a:spcBef>
              <a:buClrTx/>
              <a:buSzPct val="60000"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 тексте пропущено одно коротенькое слово. </a:t>
            </a:r>
          </a:p>
          <a:p>
            <a:pPr marL="342900" indent="-341313">
              <a:spcBef>
                <a:spcPts val="450"/>
              </a:spcBef>
              <a:buClrTx/>
              <a:buSzPct val="60000"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Из-за этого одно из предложений противоречит смыслу всего текста. </a:t>
            </a:r>
          </a:p>
          <a:p>
            <a:pPr marL="342900" indent="-341313">
              <a:spcBef>
                <a:spcPts val="450"/>
              </a:spcBef>
              <a:buClrTx/>
              <a:buSzPct val="60000"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Найдите это предложение и исправьте его.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68313" y="3213100"/>
            <a:ext cx="8135937" cy="255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"</a:t>
            </a:r>
            <a:r>
              <a:rPr lang="ru-RU" sz="20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Многие знатные вельможи смирились с потерей своего влияния на государственные дела. Чтобы устранить всесильного министра, они устраивали заговоры, в которых были замешаны даже мать, жена и брат короля. Но Ришелье беспощадно подавлял сопротивление вельмож, заключал их в тюрьму и многих казнил. Некоторые знатные феодалы укрывались от гнева Ришелье в своих замках. Отсюда они давали отпор королевским чиновникам и войскам. Ришелье приказал срыть укрепленные замки дворян».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55650" y="5805488"/>
            <a:ext cx="7875588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450"/>
              </a:spcBef>
              <a:buClrTx/>
              <a:buSzPct val="60000"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Из учебного текста по истории средних веков, 6 класс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93039" y="3351621"/>
            <a:ext cx="4880160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Основное тригонометрическое тождество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sin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+ cos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1</a:t>
            </a:r>
            <a:b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или:</a:t>
            </a:r>
            <a:b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апельsin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+ абриcos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1 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187450" y="-243407"/>
            <a:ext cx="7037388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b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Активизация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памяти и образного мышления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на уроках математики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90575" y="1853936"/>
            <a:ext cx="7924800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Представьте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образ  математической формулы.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Что значит эта формула?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Переведите в образ каждый элемент математической формулы, лучше всего по значению.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27088" y="4876800"/>
            <a:ext cx="8137525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Формула площади круга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Почему когда поезд едет, у него колёса стучат? Ведь они же круглые...</a:t>
            </a:r>
            <a:b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А ты разве не помнишь формулу площади круга?</a:t>
            </a:r>
            <a:b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Помню. S = πR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(пи эр квадрат)</a:t>
            </a:r>
            <a: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br>
              <a:rPr lang="ru-RU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Ну... Квадрат, понимаешь?! Вот именно он и стучит.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Box 3"/>
          <p:cNvSpPr txBox="1">
            <a:spLocks noChangeArrowheads="1"/>
          </p:cNvSpPr>
          <p:nvPr/>
        </p:nvSpPr>
        <p:spPr bwMode="auto">
          <a:xfrm>
            <a:off x="928688" y="142875"/>
            <a:ext cx="70518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Развитие зрительной памяти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00113" y="1484312"/>
          <a:ext cx="3167831" cy="244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Слайд" r:id="rId4" imgW="4570586" imgH="3427608" progId="PowerPoint.Slide.12">
                  <p:embed/>
                </p:oleObj>
              </mc:Choice>
              <mc:Fallback>
                <p:oleObj name="Слайд" r:id="rId4" imgW="4570586" imgH="3427608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84312"/>
                        <a:ext cx="3167831" cy="24487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27538" y="1484784"/>
          <a:ext cx="3313112" cy="241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Слайд" r:id="rId7" imgW="4044621" imgH="3034457" progId="PowerPoint.Slide.12">
                  <p:embed/>
                </p:oleObj>
              </mc:Choice>
              <mc:Fallback>
                <p:oleObj name="Слайд" r:id="rId7" imgW="4044621" imgH="3034457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484784"/>
                        <a:ext cx="3313112" cy="24172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857251" y="4077072"/>
          <a:ext cx="3210694" cy="236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Слайд" r:id="rId10" imgW="4570586" imgH="3427608" progId="PowerPoint.Slide.12">
                  <p:embed/>
                </p:oleObj>
              </mc:Choice>
              <mc:Fallback>
                <p:oleObj name="Слайд" r:id="rId10" imgW="4570586" imgH="3427608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1" y="4077072"/>
                        <a:ext cx="3210694" cy="23681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4427984" y="4077072"/>
          <a:ext cx="331236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Слайд" r:id="rId13" imgW="4570586" imgH="3427608" progId="PowerPoint.Slide.12">
                  <p:embed/>
                </p:oleObj>
              </mc:Choice>
              <mc:Fallback>
                <p:oleObj name="Слайд" r:id="rId13" imgW="4570586" imgH="3427608" progId="PowerPoint.Slid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077072"/>
                        <a:ext cx="3312368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2928938" y="714375"/>
            <a:ext cx="2698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Урок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литературы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900113" y="620713"/>
            <a:ext cx="6594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latin typeface="+mj-lt"/>
              </a:rPr>
              <a:t>Развитие моторной памяти</a:t>
            </a:r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428625" y="1643063"/>
            <a:ext cx="8358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 Интегрированные уроки (литературное чтение + труд</a:t>
            </a:r>
            <a:r>
              <a:rPr lang="ru-RU" sz="2400" dirty="0" smtClean="0"/>
              <a:t>). "</a:t>
            </a:r>
            <a:r>
              <a:rPr lang="ru-RU" sz="2400" dirty="0"/>
              <a:t>Сказочные </a:t>
            </a:r>
            <a:r>
              <a:rPr lang="ru-RU" sz="2400" dirty="0" smtClean="0"/>
              <a:t>герои".  Изготовление </a:t>
            </a:r>
            <a:r>
              <a:rPr lang="ru-RU" sz="2400" dirty="0"/>
              <a:t>сказочных </a:t>
            </a:r>
            <a:r>
              <a:rPr lang="ru-RU" sz="2400" dirty="0" smtClean="0"/>
              <a:t>персонажей.</a:t>
            </a:r>
            <a:endParaRPr lang="ru-RU" sz="2400" dirty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00375"/>
            <a:ext cx="262096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print"/>
          <a:srcRect b="10078"/>
          <a:stretch>
            <a:fillRect/>
          </a:stretch>
        </p:blipFill>
        <p:spPr bwMode="auto">
          <a:xfrm>
            <a:off x="3214688" y="2928938"/>
            <a:ext cx="3000375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500313"/>
            <a:ext cx="20351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251520" y="5214939"/>
            <a:ext cx="27107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Пальчиковые куклы.</a:t>
            </a:r>
          </a:p>
          <a:p>
            <a:r>
              <a:rPr lang="ru-RU" dirty="0" smtClean="0"/>
              <a:t>Сказка Г.Х.Андерсена</a:t>
            </a:r>
          </a:p>
          <a:p>
            <a:r>
              <a:rPr lang="ru-RU" dirty="0" smtClean="0"/>
              <a:t>«</a:t>
            </a:r>
            <a:r>
              <a:rPr lang="ru-RU" dirty="0"/>
              <a:t>Гадкий утёнок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3275856" y="5229201"/>
            <a:ext cx="31424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Лепка. </a:t>
            </a:r>
            <a:endParaRPr lang="ru-RU" dirty="0"/>
          </a:p>
          <a:p>
            <a:r>
              <a:rPr lang="ru-RU" dirty="0"/>
              <a:t>«Волшебник </a:t>
            </a:r>
            <a:r>
              <a:rPr lang="ru-RU" dirty="0" smtClean="0"/>
              <a:t>Изумрудного </a:t>
            </a:r>
            <a:endParaRPr lang="ru-RU" dirty="0"/>
          </a:p>
          <a:p>
            <a:r>
              <a:rPr lang="ru-RU" dirty="0"/>
              <a:t>г</a:t>
            </a:r>
            <a:r>
              <a:rPr lang="ru-RU" dirty="0" smtClean="0"/>
              <a:t>орода</a:t>
            </a:r>
            <a:r>
              <a:rPr lang="ru-RU" dirty="0"/>
              <a:t>»  А.М.Волкова.</a:t>
            </a:r>
          </a:p>
          <a:p>
            <a:r>
              <a:rPr lang="ru-RU" dirty="0"/>
              <a:t>Пересказ эпизода.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6483350" y="5429250"/>
            <a:ext cx="2660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Лепка. </a:t>
            </a:r>
            <a:endParaRPr lang="ru-RU" dirty="0"/>
          </a:p>
          <a:p>
            <a:r>
              <a:rPr lang="ru-RU" dirty="0" smtClean="0"/>
              <a:t>Сказка </a:t>
            </a:r>
            <a:r>
              <a:rPr lang="ru-RU" dirty="0"/>
              <a:t>«Колобок».</a:t>
            </a:r>
          </a:p>
          <a:p>
            <a:r>
              <a:rPr lang="ru-RU" dirty="0" smtClean="0"/>
              <a:t>Представление сказки.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250825" y="333375"/>
            <a:ext cx="86693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/>
              <a:t>Развитие комбинированной памяти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9750" y="1484313"/>
          <a:ext cx="3241675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Слайд" r:id="rId4" imgW="4570586" imgH="3427608" progId="PowerPoint.Slide.12">
                  <p:embed/>
                </p:oleObj>
              </mc:Choice>
              <mc:Fallback>
                <p:oleObj name="Слайд" r:id="rId4" imgW="4570586" imgH="3427608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4313"/>
                        <a:ext cx="3241675" cy="243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4932363" y="1484313"/>
          <a:ext cx="3311525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Слайд" r:id="rId7" imgW="4570586" imgH="3427608" progId="PowerPoint.Slide.12">
                  <p:embed/>
                </p:oleObj>
              </mc:Choice>
              <mc:Fallback>
                <p:oleObj name="Слайд" r:id="rId7" imgW="4570586" imgH="3427608" progId="PowerPoint.Slid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484313"/>
                        <a:ext cx="3311525" cy="248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"/>
          <p:cNvGraphicFramePr>
            <a:graphicFrameLocks noChangeAspect="1"/>
          </p:cNvGraphicFramePr>
          <p:nvPr/>
        </p:nvGraphicFramePr>
        <p:xfrm>
          <a:off x="2195736" y="4149080"/>
          <a:ext cx="4032448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Слайд" r:id="rId10" imgW="4570586" imgH="3427608" progId="PowerPoint.Slide.12">
                  <p:embed/>
                </p:oleObj>
              </mc:Choice>
              <mc:Fallback>
                <p:oleObj name="Слайд" r:id="rId10" imgW="4570586" imgH="342760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4149080"/>
                        <a:ext cx="4032448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547664" y="188641"/>
            <a:ext cx="74063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alibri" pitchFamily="34" charset="0"/>
              </a:rPr>
              <a:t>Диагностика уровня развития памяти</a:t>
            </a:r>
            <a:endParaRPr lang="ru-RU" sz="3200" dirty="0"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8" y="853440"/>
          <a:ext cx="8640963" cy="5787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746"/>
                <a:gridCol w="1016584"/>
                <a:gridCol w="1064991"/>
                <a:gridCol w="960107"/>
                <a:gridCol w="960107"/>
                <a:gridCol w="718067"/>
                <a:gridCol w="798746"/>
                <a:gridCol w="1234424"/>
                <a:gridCol w="1089191"/>
              </a:tblGrid>
              <a:tr h="618835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Дети 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Зрительная память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Слуховая память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Моторная память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Комбинированная память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331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ПОСЛЕ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ПОСЛЕ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ПОСЛЕ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ПОСЛЕ</a:t>
                      </a:r>
                      <a:endParaRPr lang="ru-RU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Нина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Галя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Инна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Аня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Саша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Яна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Женя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Валя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759">
                <a:tc>
                  <a:txBody>
                    <a:bodyPr/>
                    <a:lstStyle/>
                    <a:p>
                      <a:r>
                        <a:rPr lang="ru-RU" dirty="0" smtClean="0"/>
                        <a:t>Оля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+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-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5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8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3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6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1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4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7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9</a:t>
                      </a:r>
                      <a:endParaRPr lang="ru-RU" sz="25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Результаты диагностики памяти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2775" y="1600200"/>
          <a:ext cx="815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195513" y="404813"/>
            <a:ext cx="4592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Calibri" pitchFamily="34" charset="0"/>
              </a:rPr>
              <a:t>Развитие внимания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95536" y="1484784"/>
          <a:ext cx="4025050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Слайд" r:id="rId5" imgW="4049306" imgH="3037337" progId="PowerPoint.Slide.12">
                  <p:embed/>
                </p:oleObj>
              </mc:Choice>
              <mc:Fallback>
                <p:oleObj name="Слайд" r:id="rId5" imgW="4049306" imgH="3037337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484784"/>
                        <a:ext cx="4025050" cy="3024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" descr="Пергамент"/>
          <p:cNvGraphicFramePr>
            <a:graphicFrameLocks noChangeAspect="1"/>
          </p:cNvGraphicFramePr>
          <p:nvPr/>
        </p:nvGraphicFramePr>
        <p:xfrm>
          <a:off x="5052241" y="1484784"/>
          <a:ext cx="3928738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Слайд" r:id="rId8" imgW="4570586" imgH="3427608" progId="PowerPoint.Slide.12">
                  <p:embed/>
                </p:oleObj>
              </mc:Choice>
              <mc:Fallback>
                <p:oleObj name="Слайд" r:id="rId8" imgW="4570586" imgH="3427608" progId="PowerPoint.Slide.12">
                  <p:embed/>
                  <p:pic>
                    <p:nvPicPr>
                      <p:cNvPr id="0" name="Object 1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2241" y="1484784"/>
                        <a:ext cx="3928738" cy="2952328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72250" y="2143125"/>
            <a:ext cx="574675" cy="503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214313" y="3429000"/>
            <a:ext cx="8001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850" algn="just">
              <a:defRPr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>
              <a:defRPr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>
              <a:defRPr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>
              <a:defRPr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>
              <a:defRPr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>
              <a:defRPr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можно быстрее из каждой строчки выберите лишь те буквы, которые не повторяются, и составьте из них пожелание, запишите в тетрадь.</a:t>
            </a:r>
            <a:endParaRPr lang="ru-RU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>
              <a:defRPr/>
            </a:pP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АОБООУАДА-         ВЮЛГВЛГЮ –</a:t>
            </a:r>
            <a:endParaRPr lang="ru-RU" sz="2000" dirty="0" smtClean="0">
              <a:solidFill>
                <a:schemeClr val="bg2">
                  <a:lumMod val="20000"/>
                  <a:lumOff val="80000"/>
                </a:schemeClr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>
              <a:defRPr/>
            </a:pP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ЙПЬРТПВЙРЕ -      ЭПВФЭСФПВ -</a:t>
            </a:r>
            <a:endParaRPr lang="ru-RU" sz="2000" dirty="0" smtClean="0">
              <a:solidFill>
                <a:schemeClr val="bg2">
                  <a:lumMod val="20000"/>
                  <a:lumOff val="80000"/>
                </a:schemeClr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>
              <a:defRPr/>
            </a:pP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ЖЗУУЧЖЗ -             ЫОАСОТЛОЫ - </a:t>
            </a: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368152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90000"/>
                  </a:schemeClr>
                </a:solidFill>
                <a:effectLst/>
              </a:rPr>
              <a:t>Приоритетные цели  системы воспитания интеллекта</a:t>
            </a:r>
            <a:br>
              <a:rPr lang="ru-RU" sz="3200" b="1" dirty="0" smtClean="0">
                <a:solidFill>
                  <a:schemeClr val="tx2">
                    <a:lumMod val="90000"/>
                  </a:schemeClr>
                </a:solidFill>
                <a:effectLst/>
              </a:rPr>
            </a:br>
            <a:endParaRPr lang="ru-RU" sz="3200" b="1" dirty="0" smtClean="0">
              <a:solidFill>
                <a:schemeClr val="tx2">
                  <a:lumMod val="90000"/>
                </a:schemeClr>
              </a:solidFill>
              <a:effectLst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071678"/>
            <a:ext cx="8472518" cy="4502858"/>
          </a:xfrm>
          <a:noFill/>
          <a:ln/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effectLst/>
              <a:latin typeface="Arial" charset="0"/>
            </a:endParaRPr>
          </a:p>
          <a:p>
            <a:pPr>
              <a:buNone/>
            </a:pPr>
            <a:endParaRPr lang="ru-RU" sz="2800" dirty="0" smtClean="0">
              <a:effectLst/>
              <a:latin typeface="Arial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39552" y="1556792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195513" y="333375"/>
            <a:ext cx="56525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latin typeface="+mj-lt"/>
              </a:rPr>
              <a:t>Диагностика внимания</a:t>
            </a:r>
          </a:p>
        </p:txBody>
      </p:sp>
      <p:graphicFrame>
        <p:nvGraphicFramePr>
          <p:cNvPr id="3074" name="Диаграмма 2"/>
          <p:cNvGraphicFramePr>
            <a:graphicFrameLocks/>
          </p:cNvGraphicFramePr>
          <p:nvPr/>
        </p:nvGraphicFramePr>
        <p:xfrm>
          <a:off x="0" y="980728"/>
          <a:ext cx="4691063" cy="480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r:id="rId4" imgW="4688230" imgH="5462489" progId="Excel.Sheet.8">
                  <p:embed/>
                </p:oleObj>
              </mc:Choice>
              <mc:Fallback>
                <p:oleObj r:id="rId4" imgW="4688230" imgH="5462489" progId="Excel.Shee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0728"/>
                        <a:ext cx="4691063" cy="48051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Диаграмма 3"/>
          <p:cNvGraphicFramePr>
            <a:graphicFrameLocks/>
          </p:cNvGraphicFramePr>
          <p:nvPr/>
        </p:nvGraphicFramePr>
        <p:xfrm>
          <a:off x="3500438" y="1071563"/>
          <a:ext cx="5929312" cy="538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1" r:id="rId7" imgW="5931922" imgH="5785605" progId="Excel.Sheet.8">
                  <p:embed/>
                </p:oleObj>
              </mc:Choice>
              <mc:Fallback>
                <p:oleObj r:id="rId7" imgW="5931922" imgH="578560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1071563"/>
                        <a:ext cx="5929312" cy="53817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611188" y="549275"/>
            <a:ext cx="8096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/>
              <a:t>Развитие логического мышления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356992"/>
            <a:ext cx="4032449" cy="309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395536" y="2780929"/>
            <a:ext cx="3168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Игра «Кто лишний?»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716016" y="3356993"/>
          <a:ext cx="4032448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Слайд" r:id="rId5" imgW="4561203" imgH="3421490" progId="PowerPoint.Slide.12">
                  <p:embed/>
                </p:oleObj>
              </mc:Choice>
              <mc:Fallback>
                <p:oleObj name="Слайд" r:id="rId5" imgW="4561203" imgH="3421490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3356993"/>
                        <a:ext cx="4032448" cy="3024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251520" y="1500188"/>
            <a:ext cx="40324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Урок окружающего </a:t>
            </a:r>
            <a:r>
              <a:rPr lang="ru-RU" sz="2400" dirty="0" smtClean="0"/>
              <a:t>мира</a:t>
            </a:r>
            <a:endParaRPr lang="ru-RU" sz="2400" dirty="0"/>
          </a:p>
          <a:p>
            <a:r>
              <a:rPr lang="ru-RU" sz="2400" dirty="0" smtClean="0"/>
              <a:t> Дикие </a:t>
            </a:r>
            <a:r>
              <a:rPr lang="ru-RU" sz="2400" dirty="0"/>
              <a:t>и домашние</a:t>
            </a:r>
          </a:p>
          <a:p>
            <a:r>
              <a:rPr lang="ru-RU" sz="2400" dirty="0" smtClean="0"/>
              <a:t>животные</a:t>
            </a:r>
            <a:endParaRPr lang="ru-RU" sz="2400" dirty="0"/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5292080" y="1700808"/>
            <a:ext cx="3116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Урок </a:t>
            </a:r>
            <a:r>
              <a:rPr lang="ru-RU" sz="2800" dirty="0" smtClean="0"/>
              <a:t>математики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612775" y="332656"/>
            <a:ext cx="8153400" cy="10081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dirty="0" smtClean="0">
                <a:solidFill>
                  <a:schemeClr val="tx1"/>
                </a:solidFill>
              </a:rPr>
              <a:t>Развитие пространственного мышления</a:t>
            </a:r>
          </a:p>
        </p:txBody>
      </p:sp>
      <p:graphicFrame>
        <p:nvGraphicFramePr>
          <p:cNvPr id="5122" name="Object 1"/>
          <p:cNvGraphicFramePr>
            <a:graphicFrameLocks noGrp="1" noChangeAspect="1"/>
          </p:cNvGraphicFramePr>
          <p:nvPr>
            <p:ph idx="1"/>
          </p:nvPr>
        </p:nvGraphicFramePr>
        <p:xfrm>
          <a:off x="428625" y="2928938"/>
          <a:ext cx="2784475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Слайд" r:id="rId4" imgW="4570586" imgH="3427608" progId="PowerPoint.Slide.12">
                  <p:embed/>
                </p:oleObj>
              </mc:Choice>
              <mc:Fallback>
                <p:oleObj name="Слайд" r:id="rId4" imgW="4570586" imgH="342760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928938"/>
                        <a:ext cx="2784475" cy="208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51519" y="1285875"/>
            <a:ext cx="483800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2000" dirty="0" smtClean="0"/>
              <a:t> </a:t>
            </a:r>
            <a:r>
              <a:rPr lang="ru-RU" sz="2400" dirty="0" smtClean="0"/>
              <a:t>Математика</a:t>
            </a:r>
            <a:endParaRPr lang="ru-RU" sz="2400" dirty="0"/>
          </a:p>
          <a:p>
            <a:endParaRPr lang="ru-RU" sz="2000" dirty="0"/>
          </a:p>
          <a:p>
            <a:r>
              <a:rPr lang="ru-RU" sz="2000" i="1" dirty="0"/>
              <a:t>Подбери </a:t>
            </a:r>
            <a:r>
              <a:rPr lang="ru-RU" sz="2000" i="1" dirty="0" smtClean="0"/>
              <a:t>соответствующую </a:t>
            </a:r>
            <a:r>
              <a:rPr lang="ru-RU" sz="2000" i="1" dirty="0"/>
              <a:t>геометрическую фигуру</a:t>
            </a:r>
          </a:p>
        </p:txBody>
      </p:sp>
      <p:pic>
        <p:nvPicPr>
          <p:cNvPr id="5125" name="Picture 6" descr="развитие мышления у детей дошкольного возраста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571500" y="5072063"/>
            <a:ext cx="3117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развитие мышления у детей дошкольного возраста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4071938" y="3284985"/>
            <a:ext cx="464343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143500" y="2248634"/>
            <a:ext cx="41433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 dirty="0" smtClean="0">
                <a:cs typeface="Times New Roman" pitchFamily="18" charset="0"/>
              </a:rPr>
              <a:t> Технология</a:t>
            </a:r>
            <a:endParaRPr lang="ru-RU" sz="2800" dirty="0">
              <a:cs typeface="Times New Roman" pitchFamily="18" charset="0"/>
            </a:endParaRPr>
          </a:p>
          <a:p>
            <a:pPr eaLnBrk="0" hangingPunct="0"/>
            <a:endParaRPr lang="ru-RU" dirty="0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071563" y="2214563"/>
            <a:ext cx="80724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endParaRPr lang="ru-RU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640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611188" y="476250"/>
            <a:ext cx="7653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/>
              <a:t>Развитие образного мышления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323528" y="3429000"/>
          <a:ext cx="3897313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Слайд" r:id="rId4" imgW="4570586" imgH="3427608" progId="PowerPoint.Slide.12">
                  <p:embed/>
                </p:oleObj>
              </mc:Choice>
              <mc:Fallback>
                <p:oleObj name="Слайд" r:id="rId4" imgW="4570586" imgH="3427608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429000"/>
                        <a:ext cx="3897313" cy="292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5" descr="развитие мышления у детей, упражнения, задачи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4427984" y="2636912"/>
            <a:ext cx="445993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Упражнение №1. "На что это похоже"?</a:t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endParaRPr 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4071938" y="5483394"/>
            <a:ext cx="52863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 dirty="0">
                <a:cs typeface="Times New Roman" pitchFamily="18" charset="0"/>
              </a:rPr>
              <a:t/>
            </a:r>
            <a:br>
              <a:rPr lang="ru-RU" sz="1200" dirty="0">
                <a:cs typeface="Times New Roman" pitchFamily="18" charset="0"/>
              </a:rPr>
            </a:br>
            <a:r>
              <a:rPr lang="ru-RU" dirty="0">
                <a:cs typeface="Times New Roman" pitchFamily="18" charset="0"/>
              </a:rPr>
              <a:t/>
            </a:r>
            <a:br>
              <a:rPr lang="ru-RU" dirty="0">
                <a:cs typeface="Times New Roman" pitchFamily="18" charset="0"/>
              </a:rPr>
            </a:br>
            <a:r>
              <a:rPr lang="ru-RU" sz="1200" dirty="0">
                <a:cs typeface="Times New Roman" pitchFamily="18" charset="0"/>
              </a:rPr>
              <a:t/>
            </a:r>
            <a:br>
              <a:rPr lang="ru-RU" sz="1200" dirty="0"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251520" y="1785938"/>
            <a:ext cx="26642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Математика</a:t>
            </a:r>
            <a:endParaRPr lang="ru-RU" sz="2400" dirty="0"/>
          </a:p>
          <a:p>
            <a:r>
              <a:rPr lang="ru-RU" sz="2400" dirty="0" smtClean="0"/>
              <a:t>Геометрические</a:t>
            </a:r>
            <a:endParaRPr lang="ru-RU" sz="2400" dirty="0"/>
          </a:p>
          <a:p>
            <a:r>
              <a:rPr lang="ru-RU" sz="2400" dirty="0" smtClean="0"/>
              <a:t>фигуры</a:t>
            </a:r>
            <a:endParaRPr lang="ru-RU" sz="2400" dirty="0"/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4860032" y="1412776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    Русский язык. </a:t>
            </a:r>
          </a:p>
          <a:p>
            <a:r>
              <a:rPr lang="ru-RU" sz="2400" dirty="0" smtClean="0"/>
              <a:t>Части речи. Ассоциации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1403648" y="1484784"/>
            <a:ext cx="65527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Не меняя </a:t>
            </a:r>
            <a:r>
              <a:rPr lang="ru-RU" sz="2400" dirty="0" smtClean="0"/>
              <a:t>расположения </a:t>
            </a:r>
            <a:r>
              <a:rPr lang="ru-RU" sz="2400" dirty="0"/>
              <a:t>цифр, </a:t>
            </a:r>
            <a:endParaRPr lang="ru-RU" sz="2400" dirty="0" smtClean="0"/>
          </a:p>
          <a:p>
            <a:r>
              <a:rPr lang="ru-RU" sz="2400" dirty="0" smtClean="0"/>
              <a:t>поставить </a:t>
            </a:r>
            <a:r>
              <a:rPr lang="ru-RU" sz="2400" dirty="0"/>
              <a:t>знаки </a:t>
            </a:r>
            <a:r>
              <a:rPr lang="ru-RU" sz="2400" dirty="0" smtClean="0"/>
              <a:t> </a:t>
            </a:r>
            <a:r>
              <a:rPr lang="ru-RU" sz="2400" dirty="0"/>
              <a:t>и </a:t>
            </a:r>
            <a:r>
              <a:rPr lang="ru-RU" sz="2400" dirty="0" smtClean="0"/>
              <a:t>скобки так, </a:t>
            </a:r>
          </a:p>
          <a:p>
            <a:r>
              <a:rPr lang="ru-RU" sz="2400" dirty="0" smtClean="0"/>
              <a:t>чтобы  </a:t>
            </a:r>
            <a:r>
              <a:rPr lang="ru-RU" sz="2400" dirty="0"/>
              <a:t>получился </a:t>
            </a:r>
            <a:r>
              <a:rPr lang="ru-RU" sz="2400" dirty="0" smtClean="0"/>
              <a:t>верный ответ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2915816" y="2708920"/>
            <a:ext cx="29035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ru-RU" sz="4400" dirty="0"/>
              <a:t>   2    3=1</a:t>
            </a:r>
          </a:p>
          <a:p>
            <a:pPr marL="342900" indent="-342900">
              <a:buFontTx/>
              <a:buAutoNum type="arabicPlain"/>
            </a:pPr>
            <a:endParaRPr lang="ru-RU" dirty="0"/>
          </a:p>
          <a:p>
            <a:pPr marL="342900" indent="-342900">
              <a:buFontTx/>
              <a:buAutoNum type="arabicPlain"/>
            </a:pPr>
            <a:endParaRPr lang="ru-RU" dirty="0"/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85813" y="3000375"/>
            <a:ext cx="433022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600" dirty="0" smtClean="0"/>
          </a:p>
          <a:p>
            <a:r>
              <a:rPr lang="ru-RU" sz="3200" dirty="0" smtClean="0"/>
              <a:t>Решение        </a:t>
            </a:r>
            <a:r>
              <a:rPr lang="ru-RU" sz="3200" dirty="0"/>
              <a:t>(1+2):3=1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2786063" y="4293095"/>
            <a:ext cx="41275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/>
              <a:t>1    2    3     4=1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785813" y="5214938"/>
            <a:ext cx="643637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Варианты решений:  1*(2+3)-4=1 </a:t>
            </a:r>
          </a:p>
          <a:p>
            <a:r>
              <a:rPr lang="ru-RU" sz="3200" dirty="0"/>
              <a:t>  </a:t>
            </a:r>
            <a:r>
              <a:rPr lang="ru-RU" sz="3200" dirty="0" smtClean="0"/>
              <a:t>                       12:3:4=1    </a:t>
            </a:r>
            <a:r>
              <a:rPr lang="ru-RU" sz="3200" dirty="0"/>
              <a:t>12:(3*4)=1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4375" y="214313"/>
            <a:ext cx="8108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Развитие </a:t>
            </a:r>
            <a:r>
              <a:rPr lang="ru-RU" sz="4000" dirty="0" smtClean="0"/>
              <a:t>логического </a:t>
            </a:r>
            <a:r>
              <a:rPr lang="ru-RU" sz="4000" dirty="0"/>
              <a:t>мышления.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Диагностическая контрольная работа по математике 5 класс (сентябрь)</a:t>
            </a:r>
          </a:p>
        </p:txBody>
      </p:sp>
      <p:graphicFrame>
        <p:nvGraphicFramePr>
          <p:cNvPr id="307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47031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Диаграмма" r:id="rId3" imgW="8229600" imgH="4524285" progId="MSGraph.Chart.8">
                  <p:embed followColorScheme="full"/>
                </p:oleObj>
              </mc:Choice>
              <mc:Fallback>
                <p:oleObj name="Диаграмма" r:id="rId3" imgW="8229600" imgH="4524285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47031"/>
                        <a:ext cx="8229600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Вставьте пропущенные числа: 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 </a:t>
            </a:r>
            <a:br>
              <a:rPr lang="ru-RU"/>
            </a:br>
            <a:r>
              <a:rPr lang="ru-RU"/>
              <a:t> а)5,15,…35,45; </a:t>
            </a:r>
          </a:p>
          <a:p>
            <a:pPr>
              <a:buFontTx/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> б)34,44,54…,…,84; </a:t>
            </a:r>
            <a:br>
              <a:rPr lang="ru-RU"/>
            </a:br>
            <a:endParaRPr lang="ru-RU"/>
          </a:p>
          <a:p>
            <a:pPr>
              <a:buFontTx/>
              <a:buNone/>
            </a:pPr>
            <a:r>
              <a:rPr lang="ru-RU"/>
              <a:t>    в)12,22,…,42,52,…72; </a:t>
            </a:r>
          </a:p>
          <a:p>
            <a:pPr>
              <a:buFontTx/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> г)6,12,18,…30,36,…; и т.д. 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/>
          <a:lstStyle/>
          <a:p>
            <a:r>
              <a:rPr lang="ru-RU" sz="4000" b="1" u="sng"/>
              <a:t>  </a:t>
            </a:r>
            <a:endParaRPr lang="ru-RU" sz="40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19138" y="476250"/>
            <a:ext cx="8424862" cy="5649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dirty="0"/>
              <a:t>Делится ли число 11· 21 · 31 · 41 · 51 – 1 на 10</a:t>
            </a:r>
            <a:r>
              <a:rPr lang="ru-RU" sz="2800" dirty="0" smtClean="0"/>
              <a:t>?</a:t>
            </a:r>
          </a:p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r>
              <a:rPr lang="ru-RU" sz="2800" dirty="0"/>
              <a:t>Сколько раз встречается цифра 7 при записи чисел от 1 до 100</a:t>
            </a:r>
            <a:r>
              <a:rPr lang="ru-RU" sz="2800" dirty="0" smtClean="0"/>
              <a:t>?</a:t>
            </a:r>
          </a:p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r>
              <a:rPr lang="ru-RU" sz="2800" dirty="0"/>
              <a:t>Составьте способом перебора возможных вариантов все возможные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  а) двузначные,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  б) трехзначные числа из цифр 3, 4, 5</a:t>
            </a:r>
            <a:r>
              <a:rPr lang="ru-RU" sz="2800" dirty="0" smtClean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800" dirty="0"/>
          </a:p>
          <a:p>
            <a:pPr>
              <a:lnSpc>
                <a:spcPct val="80000"/>
              </a:lnSpc>
            </a:pPr>
            <a:r>
              <a:rPr lang="ru-RU" sz="2800" dirty="0"/>
              <a:t>Найдите общие свойства в последовательности чисел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а) 1, 4, 9, 16, 25, 36, …(квадраты)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б) 82, 97, 114, 133, …(+15, +17, +19)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259633" y="173308"/>
            <a:ext cx="7001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ahoma" charset="0"/>
                <a:cs typeface="Tahoma" charset="0"/>
              </a:rPr>
              <a:t> 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Найди </a:t>
            </a:r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закономерность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 в расстановке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чисел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и заполни пустые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ahoma" charset="0"/>
              </a:rPr>
              <a:t>клетки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2193925"/>
            <a:ext cx="9144000" cy="0"/>
          </a:xfrm>
          <a:prstGeom prst="rect">
            <a:avLst/>
          </a:prstGeom>
          <a:solidFill>
            <a:srgbClr val="E1E1D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3556" name="Group 4"/>
          <p:cNvGraphicFramePr>
            <a:graphicFrameLocks noGrp="1"/>
          </p:cNvGraphicFramePr>
          <p:nvPr/>
        </p:nvGraphicFramePr>
        <p:xfrm>
          <a:off x="395535" y="1412875"/>
          <a:ext cx="8424934" cy="4392613"/>
        </p:xfrm>
        <a:graphic>
          <a:graphicData uri="http://schemas.openxmlformats.org/drawingml/2006/table">
            <a:tbl>
              <a:tblPr/>
              <a:tblGrid>
                <a:gridCol w="1345721"/>
                <a:gridCol w="1345721"/>
                <a:gridCol w="1344231"/>
                <a:gridCol w="1521770"/>
                <a:gridCol w="1521770"/>
                <a:gridCol w="1345721"/>
              </a:tblGrid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cs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1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7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13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16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19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22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28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31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34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40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43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49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55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Tahoma" charset="0"/>
                          <a:cs typeface="Tahoma" charset="0"/>
                        </a:rPr>
                      </a:b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67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cs typeface="Tahoma" charset="0"/>
                        </a:rPr>
                        <a:t>70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D0"/>
                    </a:solidFill>
                  </a:tcPr>
                </a:tc>
              </a:tr>
            </a:tbl>
          </a:graphicData>
        </a:graphic>
      </p:graphicFrame>
      <p:sp>
        <p:nvSpPr>
          <p:cNvPr id="23593" name="Rectangle 41"/>
          <p:cNvSpPr>
            <a:spLocks noChangeArrowheads="1"/>
          </p:cNvSpPr>
          <p:nvPr/>
        </p:nvSpPr>
        <p:spPr bwMode="auto">
          <a:xfrm>
            <a:off x="755650" y="6052666"/>
            <a:ext cx="6192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Tahoma" charset="0"/>
              </a:rPr>
              <a:t>Ответ: число + 3 = следующее число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50192" y="800071"/>
            <a:ext cx="264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ahoma" charset="0"/>
                <a:cs typeface="Tahoma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Диагностическая контрольная работа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 математике.  5 </a:t>
            </a:r>
            <a:r>
              <a:rPr lang="ru-RU" sz="3200" dirty="0"/>
              <a:t>класс </a:t>
            </a:r>
          </a:p>
        </p:txBody>
      </p:sp>
      <p:graphicFrame>
        <p:nvGraphicFramePr>
          <p:cNvPr id="6155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460735" y="1646238"/>
          <a:ext cx="4031529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Диаграмма" r:id="rId3" imgW="4038600" imgH="4533990" progId="MSGraph.Chart.8">
                  <p:embed followColorScheme="full"/>
                </p:oleObj>
              </mc:Choice>
              <mc:Fallback>
                <p:oleObj name="Диаграмма" r:id="rId3" imgW="4038600" imgH="4533990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35" y="1646238"/>
                        <a:ext cx="4031529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12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4008" y="2333625"/>
          <a:ext cx="4038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5" name="Диаграмма" r:id="rId5" imgW="4038600" imgH="4524285" progId="MSGraph.Chart.8">
                  <p:embed followColorScheme="full"/>
                </p:oleObj>
              </mc:Choice>
              <mc:Fallback>
                <p:oleObj name="Диаграмма" r:id="rId5" imgW="4038600" imgH="4524285" progId="MSGraph.Chart.8">
                  <p:embed followColorScheme="full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333625"/>
                        <a:ext cx="4038600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WordArt 14"/>
          <p:cNvSpPr>
            <a:spLocks noChangeArrowheads="1" noChangeShapeType="1" noTextEdit="1"/>
          </p:cNvSpPr>
          <p:nvPr/>
        </p:nvSpPr>
        <p:spPr bwMode="auto">
          <a:xfrm>
            <a:off x="5580063" y="1700213"/>
            <a:ext cx="17430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1628800"/>
            <a:ext cx="308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</a:rPr>
              <a:t>Сентябрь</a:t>
            </a:r>
            <a:endParaRPr lang="ru-RU" sz="2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191683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</a:rPr>
              <a:t>Декабрь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Shape 1"/>
          <p:cNvSpPr txBox="1"/>
          <p:nvPr/>
        </p:nvSpPr>
        <p:spPr>
          <a:xfrm>
            <a:off x="457200" y="476672"/>
            <a:ext cx="8229240" cy="940648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36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Мониторинг 
интеллектуального развития учащихся</a:t>
            </a:r>
            <a:endParaRPr dirty="0">
              <a:solidFill>
                <a:schemeClr val="tx2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pPr algn="ctr">
              <a:lnSpc>
                <a:spcPct val="90000"/>
              </a:lnSpc>
            </a:pPr>
            <a:r>
              <a:rPr lang="ru-RU" sz="2800" i="1" dirty="0">
                <a:solidFill>
                  <a:schemeClr val="tx2">
                    <a:lumMod val="90000"/>
                  </a:schemeClr>
                </a:solidFill>
              </a:rPr>
              <a:t>Психологическая </a:t>
            </a:r>
            <a:r>
              <a:rPr lang="ru-RU" sz="2800" i="1" dirty="0" smtClean="0">
                <a:solidFill>
                  <a:schemeClr val="tx2">
                    <a:lumMod val="90000"/>
                  </a:schemeClr>
                </a:solidFill>
              </a:rPr>
              <a:t>диагностика</a:t>
            </a:r>
          </a:p>
          <a:p>
            <a:pPr algn="ctr"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34" y="2780928"/>
            <a:ext cx="2428892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ведущего канала восприятия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780928"/>
            <a:ext cx="214314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доминирующего полушария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57884" y="2852936"/>
            <a:ext cx="2286016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психологического климата </a:t>
            </a:r>
            <a:endParaRPr lang="ru-RU" sz="20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7544" y="4293096"/>
            <a:ext cx="2357454" cy="12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уровня развития когнитивной  сферы</a:t>
            </a:r>
            <a:endParaRPr lang="ru-RU" sz="20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57554" y="4293096"/>
            <a:ext cx="2143140" cy="12241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интеллектуального потенциала учащихся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00760" y="4293096"/>
            <a:ext cx="207170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0000"/>
                </a:solidFill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</a:rPr>
              <a:t>мотивации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    к обучению </a:t>
            </a:r>
            <a:endParaRPr lang="ru-RU" sz="20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Логическая задача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/>
              <a:t>         </a:t>
            </a:r>
            <a:r>
              <a:rPr lang="ru-RU" dirty="0" smtClean="0"/>
              <a:t>Сын журналиста  изрезал ножницами  статью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 разбросал по комнате кусочки бумаги, на каждом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из которых написано одно слово. Анна Николаевна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начала восстанавливать статью и заметила, что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в одном из предложений не хватает одного слова.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Остальные слова этого предложения: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замках, много, столовых, есть, серебряных, в.     </a:t>
            </a:r>
            <a:r>
              <a:rPr lang="ru-RU" sz="2800" b="1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Какое слово потерялось?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/>
              <a:t>                                                                 1. обеды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/>
              <a:t>                                                                 2. шкафов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/>
              <a:t>                                                                 3. дверных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/>
              <a:t>                                                                 4. приборов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Алгоритм решения</a:t>
            </a:r>
            <a:br>
              <a:rPr lang="ru-RU" dirty="0" smtClean="0"/>
            </a:br>
            <a:r>
              <a:rPr lang="ru-RU" dirty="0" smtClean="0"/>
              <a:t> логической задачи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 smtClean="0"/>
              <a:t>(</a:t>
            </a:r>
            <a:r>
              <a:rPr lang="ru-RU" sz="1800" i="1" dirty="0" smtClean="0"/>
              <a:t>1. обед        2. шкафов        3. дверных              4. приборов)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 </a:t>
            </a:r>
            <a:endParaRPr lang="ru-RU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i="1" dirty="0" smtClean="0"/>
              <a:t>Прилагательное</a:t>
            </a:r>
            <a:r>
              <a:rPr lang="ru-RU" sz="2400" b="1" i="1" dirty="0" smtClean="0"/>
              <a:t> «серебряных»  </a:t>
            </a:r>
            <a:r>
              <a:rPr lang="ru-RU" sz="2400" i="1" dirty="0" smtClean="0"/>
              <a:t>может подходить только к существительному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 </a:t>
            </a:r>
            <a:endParaRPr lang="ru-RU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i="1" dirty="0" smtClean="0"/>
              <a:t>Существительные из задания: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замках, обеды, шкафов, приборов</a:t>
            </a:r>
            <a:endParaRPr lang="ru-RU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 </a:t>
            </a:r>
            <a:endParaRPr lang="ru-RU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Серебряными </a:t>
            </a:r>
            <a:r>
              <a:rPr lang="ru-RU" sz="2400" i="1" dirty="0" smtClean="0"/>
              <a:t>могут быть только</a:t>
            </a:r>
            <a:r>
              <a:rPr lang="ru-RU" sz="2400" b="1" i="1" dirty="0" smtClean="0"/>
              <a:t> столовые приборы</a:t>
            </a:r>
            <a:endParaRPr lang="ru-RU" sz="24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В замках есть много серебряных столовых приборов. </a:t>
            </a:r>
            <a:r>
              <a:rPr lang="ru-RU" sz="1600" b="1" dirty="0" smtClean="0"/>
              <a:t> </a:t>
            </a:r>
            <a:endParaRPr lang="ru-RU" sz="16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785918" y="321468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1893869" y="4321975"/>
            <a:ext cx="499272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1893075" y="5107793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2035951" y="5107793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Н.В. Гоголь  рисунок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35" b="2435"/>
          <a:stretch>
            <a:fillRect/>
          </a:stretch>
        </p:blipFill>
        <p:spPr>
          <a:xfrm>
            <a:off x="304800" y="249864"/>
            <a:ext cx="8534400" cy="5699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Обломов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145" y="476672"/>
            <a:ext cx="8721335" cy="5373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оныч.bmp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2435" b="2435"/>
          <a:stretch>
            <a:fillRect/>
          </a:stretch>
        </p:blipFill>
        <p:spPr>
          <a:xfrm>
            <a:off x="323528" y="404664"/>
            <a:ext cx="8534400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ru-RU" smtClean="0">
              <a:effectLst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5626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b="1" smtClean="0">
                <a:effectLst/>
              </a:rPr>
              <a:t>        </a:t>
            </a:r>
            <a:r>
              <a:rPr lang="ru-RU" sz="3600" smtClean="0">
                <a:effectLst/>
              </a:rPr>
              <a:t>Невежда опасен для общества... Невежда не может быть счастливым сам и причиняет вред другим. Вышедший из стен школы может и чего-то не знать, но он обязательно должен быть умным человеком.</a:t>
            </a:r>
          </a:p>
          <a:p>
            <a:pPr>
              <a:buFont typeface="Wingdings" pitchFamily="2" charset="2"/>
              <a:buNone/>
            </a:pPr>
            <a:r>
              <a:rPr lang="ru-RU" sz="3600" smtClean="0">
                <a:effectLst/>
              </a:rPr>
              <a:t>                          В.А. Сухомлинский</a:t>
            </a:r>
            <a:endParaRPr lang="ru-RU" sz="2800" b="1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Мониторинг  интеллектуального развития – </a:t>
            </a:r>
            <a:br>
              <a:rPr lang="ru-RU" sz="3000" dirty="0" smtClean="0"/>
            </a:br>
            <a:r>
              <a:rPr lang="ru-RU" sz="3000" dirty="0" smtClean="0"/>
              <a:t>цели и практические результаты 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b="1" dirty="0" smtClean="0"/>
              <a:t>Цель</a:t>
            </a:r>
            <a:endParaRPr lang="ru-RU" b="1" dirty="0"/>
          </a:p>
          <a:p>
            <a:pPr>
              <a:buNone/>
            </a:pPr>
            <a:r>
              <a:rPr lang="ru-RU" dirty="0" smtClean="0"/>
              <a:t>    Изучение </a:t>
            </a:r>
            <a:r>
              <a:rPr lang="ru-RU" dirty="0"/>
              <a:t>интеллектуально-познавательной </a:t>
            </a:r>
            <a:r>
              <a:rPr lang="ru-RU" dirty="0" smtClean="0"/>
              <a:t>сферы учащихся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Результаты</a:t>
            </a:r>
            <a:endParaRPr lang="ru-RU" b="1" dirty="0"/>
          </a:p>
          <a:p>
            <a:r>
              <a:rPr lang="ru-RU" dirty="0" smtClean="0"/>
              <a:t>Разработка  индивидуальных   программ коррекции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Оптимизация </a:t>
            </a:r>
            <a:r>
              <a:rPr lang="ru-RU" dirty="0"/>
              <a:t>учебной деятельности </a:t>
            </a:r>
          </a:p>
          <a:p>
            <a:r>
              <a:rPr lang="ru-RU" dirty="0" smtClean="0"/>
              <a:t>Повышение эффективности </a:t>
            </a:r>
            <a:r>
              <a:rPr lang="ru-RU" dirty="0"/>
              <a:t>оказания психологической </a:t>
            </a:r>
            <a:r>
              <a:rPr lang="ru-RU" dirty="0" smtClean="0"/>
              <a:t>помощи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ыявление </a:t>
            </a:r>
            <a:r>
              <a:rPr lang="ru-RU" dirty="0"/>
              <a:t>одаренных детей  - разработка программ их </a:t>
            </a:r>
            <a:r>
              <a:rPr lang="ru-RU" dirty="0" err="1" smtClean="0"/>
              <a:t>психолого</a:t>
            </a:r>
            <a:r>
              <a:rPr lang="ru-RU" dirty="0" smtClean="0"/>
              <a:t>- педагогического сопровождения</a:t>
            </a:r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оздание </a:t>
            </a:r>
            <a:r>
              <a:rPr lang="ru-RU" dirty="0"/>
              <a:t>условий для формирования интеллектуально развитой личности каждого </a:t>
            </a:r>
            <a:r>
              <a:rPr lang="ru-RU" dirty="0" smtClean="0"/>
              <a:t>ученика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Диагностика </a:t>
            </a:r>
            <a:r>
              <a:rPr lang="ru-RU" sz="4000" dirty="0"/>
              <a:t> </a:t>
            </a:r>
            <a:r>
              <a:rPr lang="ru-RU" sz="4000" dirty="0" smtClean="0"/>
              <a:t>в 1 классах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ru-RU" sz="3900" b="1" dirty="0" smtClean="0">
                <a:solidFill>
                  <a:schemeClr val="tx1">
                    <a:lumMod val="95000"/>
                  </a:schemeClr>
                </a:solidFill>
              </a:rPr>
              <a:t>Диагностика</a:t>
            </a:r>
          </a:p>
          <a:p>
            <a:pPr>
              <a:buNone/>
            </a:pPr>
            <a:r>
              <a:rPr lang="ru-RU" sz="3900" b="1" dirty="0" smtClean="0">
                <a:solidFill>
                  <a:schemeClr val="tx1">
                    <a:lumMod val="95000"/>
                  </a:schemeClr>
                </a:solidFill>
              </a:rPr>
              <a:t>              доминирующего </a:t>
            </a:r>
            <a:r>
              <a:rPr lang="ru-RU" sz="3900" b="1" dirty="0">
                <a:solidFill>
                  <a:schemeClr val="tx1">
                    <a:lumMod val="95000"/>
                  </a:schemeClr>
                </a:solidFill>
              </a:rPr>
              <a:t>типа мышления </a:t>
            </a:r>
            <a:endParaRPr lang="ru-RU" sz="39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chemeClr val="tx1">
                    <a:lumMod val="95000"/>
                  </a:schemeClr>
                </a:solidFill>
              </a:rPr>
              <a:t>              ведущего </a:t>
            </a:r>
            <a:r>
              <a:rPr lang="ru-RU" sz="3900" b="1" dirty="0">
                <a:solidFill>
                  <a:schemeClr val="tx1">
                    <a:lumMod val="95000"/>
                  </a:schemeClr>
                </a:solidFill>
              </a:rPr>
              <a:t>канала восприятия </a:t>
            </a:r>
            <a:endParaRPr lang="ru-RU" sz="39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>
              <a:buNone/>
            </a:pPr>
            <a:endParaRPr lang="ru-RU" sz="39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dirty="0" smtClean="0"/>
              <a:t> </a:t>
            </a:r>
            <a:r>
              <a:rPr lang="ru-RU" i="1" dirty="0" smtClean="0"/>
              <a:t>Практический результат</a:t>
            </a:r>
          </a:p>
          <a:p>
            <a:pPr>
              <a:buNone/>
            </a:pPr>
            <a:endParaRPr lang="ru-RU" i="1" dirty="0" smtClean="0"/>
          </a:p>
          <a:p>
            <a:r>
              <a:rPr lang="ru-RU" i="1" dirty="0" smtClean="0"/>
              <a:t> рекомендации </a:t>
            </a:r>
            <a:r>
              <a:rPr lang="ru-RU" i="1" dirty="0"/>
              <a:t>для родителей и учителей</a:t>
            </a:r>
          </a:p>
          <a:p>
            <a:r>
              <a:rPr lang="ru-RU" i="1" dirty="0" smtClean="0"/>
              <a:t> учет  </a:t>
            </a:r>
            <a:r>
              <a:rPr lang="ru-RU" i="1" dirty="0"/>
              <a:t>индивидуальных способностей  </a:t>
            </a:r>
          </a:p>
          <a:p>
            <a:r>
              <a:rPr lang="ru-RU" i="1" dirty="0" smtClean="0"/>
              <a:t> прогноз </a:t>
            </a:r>
            <a:r>
              <a:rPr lang="ru-RU" i="1" dirty="0"/>
              <a:t>успешности </a:t>
            </a:r>
            <a:r>
              <a:rPr lang="ru-RU" i="1" dirty="0" smtClean="0"/>
              <a:t>обучения</a:t>
            </a:r>
            <a:endParaRPr lang="ru-RU" i="1" dirty="0"/>
          </a:p>
          <a:p>
            <a:r>
              <a:rPr lang="ru-RU" i="1" dirty="0" smtClean="0"/>
              <a:t> психологическая </a:t>
            </a:r>
            <a:r>
              <a:rPr lang="ru-RU" i="1" dirty="0"/>
              <a:t>профилактика </a:t>
            </a:r>
            <a:r>
              <a:rPr lang="ru-RU" i="1" dirty="0" smtClean="0"/>
              <a:t>      </a:t>
            </a:r>
            <a:r>
              <a:rPr lang="ru-RU" i="1" dirty="0" err="1" smtClean="0"/>
              <a:t>дезадаптации</a:t>
            </a:r>
            <a:r>
              <a:rPr lang="ru-RU" i="1" dirty="0" smtClean="0"/>
              <a:t>       </a:t>
            </a:r>
          </a:p>
          <a:p>
            <a:pPr>
              <a:buNone/>
            </a:pPr>
            <a:r>
              <a:rPr lang="ru-RU" i="1" dirty="0" smtClean="0"/>
              <a:t>                                                                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С</a:t>
            </a:r>
            <a:r>
              <a:rPr lang="ru-RU" sz="3100" b="1" dirty="0" smtClean="0"/>
              <a:t>пециальные программы  совершенствования внимания, мышления и памяти учащихся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Программа </a:t>
            </a:r>
            <a:r>
              <a:rPr lang="ru-RU" dirty="0"/>
              <a:t>поддержки учащихся, имеющих признаки интеллектуальной </a:t>
            </a:r>
            <a:r>
              <a:rPr lang="ru-RU" dirty="0" smtClean="0"/>
              <a:t>одаренности</a:t>
            </a:r>
            <a:endParaRPr lang="ru-RU" dirty="0"/>
          </a:p>
          <a:p>
            <a:r>
              <a:rPr lang="ru-RU" dirty="0" smtClean="0"/>
              <a:t>  «</a:t>
            </a:r>
            <a:r>
              <a:rPr lang="ru-RU" dirty="0"/>
              <a:t>Развитие познавательных способностей</a:t>
            </a:r>
            <a:r>
              <a:rPr lang="ru-RU" dirty="0" smtClean="0"/>
              <a:t>» по программе </a:t>
            </a:r>
            <a:r>
              <a:rPr lang="ru-RU" dirty="0"/>
              <a:t>О.А.Холодовой «Умники и умницы» - развитие логики (2-4 классы</a:t>
            </a:r>
            <a:r>
              <a:rPr lang="ru-RU" dirty="0" smtClean="0"/>
              <a:t>) </a:t>
            </a:r>
            <a:endParaRPr lang="ru-RU" dirty="0"/>
          </a:p>
          <a:p>
            <a:r>
              <a:rPr lang="ru-RU" dirty="0" smtClean="0"/>
              <a:t>   Индивидуальные </a:t>
            </a:r>
            <a:r>
              <a:rPr lang="ru-RU" dirty="0"/>
              <a:t>и групповые консультации для учащихся 5-10 </a:t>
            </a:r>
            <a:r>
              <a:rPr lang="ru-RU" dirty="0" smtClean="0"/>
              <a:t>классов</a:t>
            </a:r>
            <a:endParaRPr lang="ru-RU" dirty="0"/>
          </a:p>
          <a:p>
            <a:r>
              <a:rPr lang="ru-RU" dirty="0" smtClean="0"/>
              <a:t>    Программа </a:t>
            </a:r>
            <a:r>
              <a:rPr lang="ru-RU" dirty="0"/>
              <a:t>по развитию памяти, внимания и мышления для учащихся,  испытывающих трудности в </a:t>
            </a:r>
            <a:r>
              <a:rPr lang="ru-RU" dirty="0" smtClean="0"/>
              <a:t>обучении </a:t>
            </a:r>
            <a:r>
              <a:rPr lang="ru-RU" dirty="0"/>
              <a:t>(группы 2-4 и 5-9 классов)</a:t>
            </a:r>
          </a:p>
          <a:p>
            <a:r>
              <a:rPr lang="ru-RU" dirty="0" smtClean="0"/>
              <a:t>    Клуб </a:t>
            </a:r>
            <a:r>
              <a:rPr lang="ru-RU" dirty="0"/>
              <a:t>мыслителей (по программе </a:t>
            </a:r>
            <a:r>
              <a:rPr lang="en-US" dirty="0" err="1" smtClean="0"/>
              <a:t>CoRT</a:t>
            </a:r>
            <a:r>
              <a:rPr lang="ru-RU" dirty="0" smtClean="0"/>
              <a:t> </a:t>
            </a:r>
            <a:r>
              <a:rPr lang="ru-RU" dirty="0" err="1" smtClean="0"/>
              <a:t>Э.деБоно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1935</Words>
  <Application>Microsoft Office PowerPoint</Application>
  <PresentationFormat>Экран (4:3)</PresentationFormat>
  <Paragraphs>617</Paragraphs>
  <Slides>65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Литейная</vt:lpstr>
      <vt:lpstr>Лист</vt:lpstr>
      <vt:lpstr>Диаграмма</vt:lpstr>
      <vt:lpstr>Слайд</vt:lpstr>
      <vt:lpstr>Лист Microsoft Excel 97-2003</vt:lpstr>
      <vt:lpstr>Презентация PowerPoint</vt:lpstr>
      <vt:lpstr>Анализ результатов диагностики когнитивного  развития  учащихся 1 класса (Тест Гудинаф-Харриса - определение общего уровня  интеллектуального развития)</vt:lpstr>
      <vt:lpstr>Анализ результатов диагностики когнитивного развития  учащихся 11класса Общий уровень интеллекта</vt:lpstr>
      <vt:lpstr>Требования к результатам обучения нового ФГОС</vt:lpstr>
      <vt:lpstr>Приоритетные цели  системы воспитания интеллекта </vt:lpstr>
      <vt:lpstr>Презентация PowerPoint</vt:lpstr>
      <vt:lpstr>Мониторинг  интеллектуального развития –  цели и практические результаты </vt:lpstr>
      <vt:lpstr>Диагностика  в 1 классах</vt:lpstr>
      <vt:lpstr> Специальные программы  совершенствования внимания, мышления и памяти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курса</vt:lpstr>
      <vt:lpstr>Презентация PowerPoint</vt:lpstr>
      <vt:lpstr>Результаты входной      диагностики </vt:lpstr>
      <vt:lpstr>    Примеры упражнений</vt:lpstr>
      <vt:lpstr>  «Рисунок»</vt:lpstr>
      <vt:lpstr>      «Числовые прятки»</vt:lpstr>
      <vt:lpstr>   «Запоминай порядок»</vt:lpstr>
      <vt:lpstr>«Летающие буквы»</vt:lpstr>
      <vt:lpstr>Результаты корректурной пробы</vt:lpstr>
      <vt:lpstr>Аналогии</vt:lpstr>
      <vt:lpstr>Аналогии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Приёмы развития памяти, внимания и мышления на предметном материале </vt:lpstr>
      <vt:lpstr>Выработка  познавательных стратегий </vt:lpstr>
      <vt:lpstr>Формирование навыков мышления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диагностики памяти</vt:lpstr>
      <vt:lpstr>Презентация PowerPoint</vt:lpstr>
      <vt:lpstr>Презентация PowerPoint</vt:lpstr>
      <vt:lpstr>Презентация PowerPoint</vt:lpstr>
      <vt:lpstr>Развитие пространственного мышления</vt:lpstr>
      <vt:lpstr>Презентация PowerPoint</vt:lpstr>
      <vt:lpstr>Презентация PowerPoint</vt:lpstr>
      <vt:lpstr>Диагностическая контрольная работа по математике 5 класс (сентябрь)</vt:lpstr>
      <vt:lpstr>Вставьте пропущенные числа: </vt:lpstr>
      <vt:lpstr>  </vt:lpstr>
      <vt:lpstr>Презентация PowerPoint</vt:lpstr>
      <vt:lpstr>Диагностическая контрольная работа  по математике.  5 класс </vt:lpstr>
      <vt:lpstr>Логическая задача</vt:lpstr>
      <vt:lpstr>Алгоритм решения  логической задачи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Учитель</cp:lastModifiedBy>
  <cp:revision>50</cp:revision>
  <dcterms:modified xsi:type="dcterms:W3CDTF">2013-12-24T06:59:42Z</dcterms:modified>
</cp:coreProperties>
</file>