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0"/>
  </p:notesMasterIdLst>
  <p:handoutMasterIdLst>
    <p:handoutMasterId r:id="rId21"/>
  </p:handoutMasterIdLst>
  <p:sldIdLst>
    <p:sldId id="257" r:id="rId2"/>
    <p:sldId id="286" r:id="rId3"/>
    <p:sldId id="258" r:id="rId4"/>
    <p:sldId id="287" r:id="rId5"/>
    <p:sldId id="267" r:id="rId6"/>
    <p:sldId id="259" r:id="rId7"/>
    <p:sldId id="271" r:id="rId8"/>
    <p:sldId id="281" r:id="rId9"/>
    <p:sldId id="273" r:id="rId10"/>
    <p:sldId id="260" r:id="rId11"/>
    <p:sldId id="270" r:id="rId12"/>
    <p:sldId id="279" r:id="rId13"/>
    <p:sldId id="280" r:id="rId14"/>
    <p:sldId id="266" r:id="rId15"/>
    <p:sldId id="276" r:id="rId16"/>
    <p:sldId id="282" r:id="rId17"/>
    <p:sldId id="283" r:id="rId18"/>
    <p:sldId id="277" r:id="rId19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182" autoAdjust="0"/>
  </p:normalViewPr>
  <p:slideViewPr>
    <p:cSldViewPr showGuides="1">
      <p:cViewPr>
        <p:scale>
          <a:sx n="77" d="100"/>
          <a:sy n="77" d="100"/>
        </p:scale>
        <p:origin x="-378" y="4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0E0B11-E3A0-4304-A4EC-A3766DD0642F}" type="datetime1">
              <a:rPr lang="ru-RU" smtClean="0">
                <a:solidFill>
                  <a:schemeClr val="tx2"/>
                </a:solidFill>
              </a:rPr>
              <a:pPr rtl="0"/>
              <a:t>13.11.2020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CF462843-E7CE-401F-9168-3C20624DE446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39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4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225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2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C574C-536D-4DE3-BD10-3D2A199E5CD9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83F760-6652-4256-908E-C00B0CA440FC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5FD70F-EF10-4D53-B267-3A19CB626907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89DF3-AFCA-401A-984F-C85AC9C8F5C0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088DB-569F-4C5D-B4BF-8D34D68A7393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8"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D495BF-7993-49D5-8C3E-E750B6467882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18B9A3-DD14-42AB-A2E2-59C6467DA4D2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D01B28-59BC-492B-AE61-0E70B4C0C9C4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7F12C3-8F71-435E-8B81-53CF2652410C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2328C-59BB-4D16-9D0C-F57142FCB39B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9CB10-B8B2-4E9D-B62A-BC67BE73F234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9E55EFC2-A67F-4B8E-96D0-44B98048C5F9}" type="datetime1">
              <a:rPr lang="ru-RU" smtClean="0"/>
              <a:pPr rtl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ym498.ru/gi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gym498.ru/proyektnaya-deyatelnost-uchashchikhsy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ym498.ru/dlya-uchaschihsya-s-ogranichennymi-vozmozhnostyami-zdorovy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pi.ru/" TargetMode="External"/><Relationship Id="rId7" Type="http://schemas.openxmlformats.org/officeDocument/2006/relationships/hyperlink" Target="http://www.ege.spb.ru/" TargetMode="External"/><Relationship Id="rId2" Type="http://schemas.openxmlformats.org/officeDocument/2006/relationships/hyperlink" Target="http://www.obrnadzor.go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pi.ru/oge/demoversii-specifikacii-kodifikatory" TargetMode="External"/><Relationship Id="rId5" Type="http://schemas.openxmlformats.org/officeDocument/2006/relationships/hyperlink" Target="http://www.rustest.ru/" TargetMode="External"/><Relationship Id="rId4" Type="http://schemas.openxmlformats.org/officeDocument/2006/relationships/hyperlink" Target="http://gia.edu.ru/ru/graduates_classes/item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gym498.ru/profilnoye-obucheniye-v-10-11-klassakh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498@bk.r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zorinaie498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ym498.ru/gi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260648"/>
            <a:ext cx="7008574" cy="329882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/>
              <a:t>День открытых дверей</a:t>
            </a:r>
            <a:r>
              <a:rPr lang="ru-RU" dirty="0"/>
              <a:t/>
            </a:r>
            <a:br>
              <a:rPr lang="ru-RU" dirty="0"/>
            </a:br>
            <a:r>
              <a:rPr lang="ru-RU" u="sng" dirty="0" smtClean="0"/>
              <a:t>9 класс </a:t>
            </a:r>
            <a:br>
              <a:rPr lang="ru-RU" u="sng" dirty="0" smtClean="0"/>
            </a:br>
            <a:r>
              <a:rPr lang="ru-RU" dirty="0" smtClean="0"/>
              <a:t>ГИА 2020-2021 учебного года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79346" y="4509120"/>
            <a:ext cx="7008574" cy="166308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 smtClean="0"/>
              <a:t>ГБОУ гимназия № 498</a:t>
            </a:r>
          </a:p>
          <a:p>
            <a:pPr rtl="0"/>
            <a:r>
              <a:rPr lang="ru-RU" dirty="0" smtClean="0"/>
              <a:t>Невского района Санкт-Петербурга</a:t>
            </a:r>
          </a:p>
          <a:p>
            <a:pPr rtl="0"/>
            <a:endParaRPr lang="ru-RU" dirty="0" smtClean="0"/>
          </a:p>
          <a:p>
            <a:pPr rtl="0"/>
            <a:r>
              <a:rPr lang="ru-RU" dirty="0" smtClean="0"/>
              <a:t>14 ноября 2020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122539"/>
            <a:ext cx="10157354" cy="1397000"/>
          </a:xfrm>
        </p:spPr>
        <p:txBody>
          <a:bodyPr rtlCol="0"/>
          <a:lstStyle/>
          <a:p>
            <a:pPr rtl="0"/>
            <a:r>
              <a:rPr lang="ru-RU" dirty="0" smtClean="0"/>
              <a:t>Допуск к ГИА 2020-2021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1628800"/>
            <a:ext cx="11377264" cy="4032048"/>
          </a:xfrm>
        </p:spPr>
        <p:txBody>
          <a:bodyPr rtlCol="0">
            <a:normAutofit/>
          </a:bodyPr>
          <a:lstStyle/>
          <a:p>
            <a:pPr algn="just" rtl="0"/>
            <a:r>
              <a:rPr lang="ru-RU" sz="2800" b="1" dirty="0" smtClean="0"/>
              <a:t>Итоговое собеседование по русскому языку</a:t>
            </a:r>
          </a:p>
          <a:p>
            <a:pPr marL="0" indent="0" algn="just">
              <a:buNone/>
            </a:pPr>
            <a:r>
              <a:rPr lang="ru-RU" sz="2800" dirty="0" smtClean="0"/>
              <a:t>Дата ИС-9: </a:t>
            </a:r>
            <a:r>
              <a:rPr lang="ru-RU" sz="2800" b="1" dirty="0"/>
              <a:t>10 февраля 2021 </a:t>
            </a:r>
            <a:r>
              <a:rPr lang="ru-RU" sz="2800" b="1" dirty="0" smtClean="0"/>
              <a:t>года</a:t>
            </a:r>
          </a:p>
          <a:p>
            <a:pPr marL="0" indent="0" algn="just">
              <a:buNone/>
            </a:pPr>
            <a:r>
              <a:rPr lang="ru-RU" sz="2000" b="1" dirty="0" smtClean="0"/>
              <a:t>Дополнительные </a:t>
            </a:r>
            <a:r>
              <a:rPr lang="ru-RU" sz="2000" b="1" dirty="0"/>
              <a:t>сроки проведения итогового собеседования — вторая рабочая среда марта и первый рабочий понедельник мая</a:t>
            </a:r>
            <a:endParaRPr lang="ru-RU" sz="2000" dirty="0"/>
          </a:p>
          <a:p>
            <a:pPr algn="just" rtl="0"/>
            <a:r>
              <a:rPr lang="ru-RU" sz="2800" b="1" dirty="0" smtClean="0"/>
              <a:t>Защита индивидуального итогового проекта (ИИП)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3893" y="980728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hlinkClick r:id="rId3"/>
              </a:rPr>
              <a:t>Подробная информация об устном собеседовании</a:t>
            </a: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pPr algn="ctr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://gym498.ru/gia</a:t>
            </a:r>
            <a:r>
              <a:rPr lang="ru-RU" dirty="0"/>
              <a:t> </a:t>
            </a:r>
          </a:p>
        </p:txBody>
      </p:sp>
      <p:pic>
        <p:nvPicPr>
          <p:cNvPr id="4098" name="Picture 2" descr="http://gym498.ru/thumb/2/-2PlTVuAg6yu9DpWgwvoVg/r/d/o_sobesedovanii_po_russkomu_yazyk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64" y="0"/>
            <a:ext cx="4897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Индивидуальный итоговый проект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gym498.ru/proyektnaya-deyatelnost-uchashchikhsya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336512"/>
            <a:ext cx="10058400" cy="40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ИИП. Сроки выполнения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Декабрь 2020 года – введение к проекту</a:t>
            </a:r>
          </a:p>
          <a:p>
            <a:r>
              <a:rPr lang="ru-RU" sz="3200" dirty="0" smtClean="0"/>
              <a:t>Февраль 2021 года – теоретическая часть проекта</a:t>
            </a:r>
          </a:p>
          <a:p>
            <a:r>
              <a:rPr lang="ru-RU" sz="3200" dirty="0" smtClean="0"/>
              <a:t>Март 2021 года – практическая часть проекта</a:t>
            </a:r>
          </a:p>
          <a:p>
            <a:r>
              <a:rPr lang="ru-RU" sz="3200" dirty="0" smtClean="0"/>
              <a:t>Конец марта – начало апреля 2021 года – защита проекта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266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260648"/>
            <a:ext cx="10157354" cy="1397000"/>
          </a:xfrm>
        </p:spPr>
        <p:txBody>
          <a:bodyPr rtlCol="0">
            <a:normAutofit fontScale="90000"/>
          </a:bodyPr>
          <a:lstStyle/>
          <a:p>
            <a:r>
              <a:rPr lang="ru-RU" dirty="0" smtClean="0"/>
              <a:t>Проведение </a:t>
            </a:r>
            <a:r>
              <a:rPr lang="ru-RU" dirty="0"/>
              <a:t>государственной итоговой аттестации для лиц с ОВЗ, инвалидов и детей-инвалидов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156200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gym498.ru/dlya-uchaschihsya-s-ogranichennymi-vozmozhnostyami-zdorovya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Все вопросы решаются в индивидуальном порядке. </a:t>
            </a:r>
          </a:p>
          <a:p>
            <a:pPr marL="0" indent="0" algn="ctr">
              <a:buNone/>
            </a:pPr>
            <a:r>
              <a:rPr lang="ru-RU" dirty="0" smtClean="0"/>
              <a:t>Ответственный Зорина И.Е.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2348880"/>
            <a:ext cx="7056784" cy="35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404664"/>
            <a:ext cx="10157354" cy="1397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Полезные ресурсы в сети Интернет</a:t>
            </a:r>
            <a:br>
              <a:rPr lang="ru-RU" dirty="0" smtClean="0"/>
            </a:br>
            <a:r>
              <a:rPr lang="ru-RU" sz="4000" dirty="0" smtClean="0"/>
              <a:t>Подготовка </a:t>
            </a:r>
            <a:r>
              <a:rPr lang="ru-RU" sz="4000" dirty="0"/>
              <a:t>к ГИА </a:t>
            </a:r>
            <a:r>
              <a:rPr lang="ru-RU" sz="4000" dirty="0" smtClean="0"/>
              <a:t>(ОГЭ</a:t>
            </a:r>
            <a:r>
              <a:rPr lang="ru-RU" sz="4000" dirty="0"/>
              <a:t>)</a:t>
            </a:r>
            <a:br>
              <a:rPr lang="ru-RU" sz="4000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04" y="1268760"/>
            <a:ext cx="11161240" cy="525658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Федеральная </a:t>
            </a:r>
            <a:r>
              <a:rPr lang="ru-RU" dirty="0"/>
              <a:t>служба по надзору в сфере образования и </a:t>
            </a:r>
            <a:r>
              <a:rPr lang="ru-RU" dirty="0" smtClean="0"/>
              <a:t>науки </a:t>
            </a:r>
            <a:r>
              <a:rPr lang="ru-RU" dirty="0"/>
              <a:t>   </a:t>
            </a:r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ru-RU" u="sng" dirty="0" smtClean="0">
                <a:hlinkClick r:id="rId2"/>
              </a:rPr>
              <a:t>www.obrnadzor.gov.ru</a:t>
            </a:r>
            <a:endParaRPr lang="ru-RU" sz="4400" dirty="0"/>
          </a:p>
          <a:p>
            <a:pPr>
              <a:lnSpc>
                <a:spcPct val="120000"/>
              </a:lnSpc>
            </a:pPr>
            <a:r>
              <a:rPr lang="ru-RU" dirty="0" smtClean="0"/>
              <a:t>Федеральный </a:t>
            </a:r>
            <a:r>
              <a:rPr lang="ru-RU" dirty="0"/>
              <a:t>институт педагогических </a:t>
            </a:r>
            <a:r>
              <a:rPr lang="ru-RU" dirty="0" smtClean="0"/>
              <a:t>измерений</a:t>
            </a:r>
            <a:r>
              <a:rPr lang="ru-RU" sz="3600" dirty="0"/>
              <a:t> </a:t>
            </a:r>
            <a:r>
              <a:rPr lang="ru-RU" sz="3600" dirty="0" smtClean="0"/>
              <a:t> </a:t>
            </a:r>
            <a:r>
              <a:rPr lang="ru-RU" u="sng" dirty="0" smtClean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ru-RU" u="sng" dirty="0" smtClean="0">
                <a:hlinkClick r:id="rId3"/>
              </a:rPr>
              <a:t>www.fipi.ru</a:t>
            </a:r>
            <a:endParaRPr lang="ru-RU" sz="4400" dirty="0"/>
          </a:p>
          <a:p>
            <a:pPr>
              <a:lnSpc>
                <a:spcPct val="120000"/>
              </a:lnSpc>
            </a:pPr>
            <a:r>
              <a:rPr lang="ru-RU" dirty="0"/>
              <a:t>Официальный </a:t>
            </a:r>
            <a:r>
              <a:rPr lang="ru-RU" dirty="0" smtClean="0"/>
              <a:t>информационный портал ГИА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://gia.edu.ru/ru/graduates_classes/items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Федеральный </a:t>
            </a:r>
            <a:r>
              <a:rPr lang="ru-RU" dirty="0"/>
              <a:t>центр </a:t>
            </a:r>
            <a:r>
              <a:rPr lang="ru-RU" dirty="0" smtClean="0"/>
              <a:t>тестирования </a:t>
            </a:r>
            <a:r>
              <a:rPr lang="ru-RU" u="sng" dirty="0" smtClean="0">
                <a:hlinkClick r:id="rId5"/>
              </a:rPr>
              <a:t>http</a:t>
            </a:r>
            <a:r>
              <a:rPr lang="ru-RU" u="sng" dirty="0">
                <a:hlinkClick r:id="rId5"/>
              </a:rPr>
              <a:t>://</a:t>
            </a:r>
            <a:r>
              <a:rPr lang="ru-RU" u="sng" dirty="0" smtClean="0">
                <a:hlinkClick r:id="rId5"/>
              </a:rPr>
              <a:t>www.rustest.ru</a:t>
            </a:r>
            <a:endParaRPr lang="ru-RU" sz="4400" dirty="0"/>
          </a:p>
          <a:p>
            <a:pPr>
              <a:lnSpc>
                <a:spcPct val="120000"/>
              </a:lnSpc>
            </a:pPr>
            <a:r>
              <a:rPr lang="ru-RU" dirty="0" smtClean="0"/>
              <a:t>Демонстрационные </a:t>
            </a:r>
            <a:r>
              <a:rPr lang="ru-RU" dirty="0"/>
              <a:t>варианты </a:t>
            </a:r>
            <a:r>
              <a:rPr lang="ru-RU" dirty="0" smtClean="0"/>
              <a:t>ОГЭ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fipi.ru/oge/demoversii-specifikacii-kodifikatory</a:t>
            </a:r>
            <a:r>
              <a:rPr lang="ru-RU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Официальный </a:t>
            </a:r>
            <a:r>
              <a:rPr lang="ru-RU" dirty="0"/>
              <a:t>информационный портал государственной итоговой аттестации выпускников IX и XI классов в Санкт-Петербурге </a:t>
            </a:r>
            <a:r>
              <a:rPr lang="ru-RU" u="sng" dirty="0">
                <a:hlinkClick r:id="rId7"/>
              </a:rPr>
              <a:t>http://www.ege.spb.ru/</a:t>
            </a:r>
            <a:endParaRPr lang="ru-RU" sz="4400" dirty="0"/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Профильное обучение в 10 - 11 классах гимназии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gym498.ru/profilnoye-obucheniye-v-10-11-klassakh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2348880"/>
            <a:ext cx="8038628" cy="34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Профильное обучение в 10 - 11 классах гимназии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007217"/>
              </p:ext>
            </p:extLst>
          </p:nvPr>
        </p:nvGraphicFramePr>
        <p:xfrm>
          <a:off x="909838" y="1484784"/>
          <a:ext cx="10364561" cy="2088233"/>
        </p:xfrm>
        <a:graphic>
          <a:graphicData uri="http://schemas.openxmlformats.org/drawingml/2006/table">
            <a:tbl>
              <a:tblPr/>
              <a:tblGrid>
                <a:gridCol w="2021659">
                  <a:extLst>
                    <a:ext uri="{9D8B030D-6E8A-4147-A177-3AD203B41FA5}">
                      <a16:colId xmlns:a16="http://schemas.microsoft.com/office/drawing/2014/main" xmlns="" val="3017139664"/>
                    </a:ext>
                  </a:extLst>
                </a:gridCol>
                <a:gridCol w="2021659">
                  <a:extLst>
                    <a:ext uri="{9D8B030D-6E8A-4147-A177-3AD203B41FA5}">
                      <a16:colId xmlns:a16="http://schemas.microsoft.com/office/drawing/2014/main" xmlns="" val="3073603553"/>
                    </a:ext>
                  </a:extLst>
                </a:gridCol>
                <a:gridCol w="2021659">
                  <a:extLst>
                    <a:ext uri="{9D8B030D-6E8A-4147-A177-3AD203B41FA5}">
                      <a16:colId xmlns:a16="http://schemas.microsoft.com/office/drawing/2014/main" xmlns="" val="4121139025"/>
                    </a:ext>
                  </a:extLst>
                </a:gridCol>
                <a:gridCol w="2149792">
                  <a:extLst>
                    <a:ext uri="{9D8B030D-6E8A-4147-A177-3AD203B41FA5}">
                      <a16:colId xmlns:a16="http://schemas.microsoft.com/office/drawing/2014/main" xmlns="" val="1453286167"/>
                    </a:ext>
                  </a:extLst>
                </a:gridCol>
                <a:gridCol w="2149792">
                  <a:extLst>
                    <a:ext uri="{9D8B030D-6E8A-4147-A177-3AD203B41FA5}">
                      <a16:colId xmlns:a16="http://schemas.microsoft.com/office/drawing/2014/main" xmlns="" val="957987596"/>
                    </a:ext>
                  </a:extLst>
                </a:gridCol>
              </a:tblGrid>
              <a:tr h="90971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</a:rPr>
                        <a:t>Профиль</a:t>
                      </a:r>
                      <a:endParaRPr lang="ru-RU" sz="2200" dirty="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 гуманитарный</a:t>
                      </a:r>
                      <a:endParaRPr lang="ru-RU" sz="2200">
                        <a:effectLst/>
                      </a:endParaRPr>
                    </a:p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</a:endParaRPr>
                    </a:p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</a:rPr>
                        <a:t>социально-экономический</a:t>
                      </a:r>
                      <a:endParaRPr lang="ru-RU" sz="2200" dirty="0">
                        <a:effectLst/>
                      </a:endParaRPr>
                    </a:p>
                    <a:p>
                      <a:pPr algn="ctr"/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технологический.</a:t>
                      </a:r>
                      <a:endParaRPr lang="ru-RU" sz="2200">
                        <a:effectLst/>
                      </a:endParaRPr>
                    </a:p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естественнонаучный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551968"/>
                  </a:ext>
                </a:extLst>
              </a:tr>
              <a:tr h="392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Предметы, изучаемые на профильном уровне - количество часов в неделю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Литература - 5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Математика - 6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Математика - 6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Математика - 6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868168"/>
                  </a:ext>
                </a:extLst>
              </a:tr>
              <a:tr h="392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Английский язык - 6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Право-2 часа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Информатика - 4 часа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Биология – 3 часа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6517617"/>
                  </a:ext>
                </a:extLst>
              </a:tr>
              <a:tr h="392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Право - 2 часа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Экономика -2 часа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Физика - 5 часов</a:t>
                      </a:r>
                      <a:endParaRPr lang="ru-RU" sz="220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Химия  - 3 часов</a:t>
                      </a:r>
                      <a:endParaRPr lang="ru-RU" sz="2200" dirty="0">
                        <a:effectLst/>
                      </a:endParaRPr>
                    </a:p>
                  </a:txBody>
                  <a:tcPr marL="43592" marR="43592" marT="43592" marB="4359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57012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97868" y="3645024"/>
            <a:ext cx="9721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Обязательными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включения в  учебные планы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 всех профилей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являются следующие учебные предметы: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Русский язык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Литература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Английский язык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Математика: алгебра и начала математического анализа, геометрия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История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Физическая культура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Основы безопасности жизнедеятельности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Астрономия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7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na Evgenievna\Downloads\DSC_39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550796" y="836712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93812" y="188640"/>
            <a:ext cx="8784976" cy="5911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Здравствуйте, уважаемые родители!</a:t>
            </a:r>
          </a:p>
          <a:p>
            <a:pPr algn="just">
              <a:buNone/>
            </a:pPr>
            <a:r>
              <a:rPr lang="ru-RU" dirty="0" smtClean="0"/>
              <a:t>        Период, в который вступили дети и вы вместе с ними, конечно, сложный и ответственный, и мне хотелось бы обеспечить вам спокойствие и поддержку. По </a:t>
            </a:r>
            <a:r>
              <a:rPr lang="ru-RU" b="1" u="sng" dirty="0" smtClean="0"/>
              <a:t>всем</a:t>
            </a:r>
            <a:r>
              <a:rPr lang="ru-RU" dirty="0" smtClean="0"/>
              <a:t> вопросам, связанным с ОГЭ, вы и ребята всегда можете                                     позвонить</a:t>
            </a:r>
            <a:r>
              <a:rPr lang="en-US" dirty="0" smtClean="0"/>
              <a:t> </a:t>
            </a:r>
            <a:r>
              <a:rPr lang="ru-RU" dirty="0" smtClean="0"/>
              <a:t> 417-31-81</a:t>
            </a:r>
            <a:r>
              <a:rPr lang="en-US" dirty="0" smtClean="0"/>
              <a:t>,   </a:t>
            </a:r>
            <a:r>
              <a:rPr lang="ru-RU" dirty="0" smtClean="0"/>
              <a:t>8</a:t>
            </a:r>
            <a:r>
              <a:rPr lang="en-US" dirty="0" smtClean="0"/>
              <a:t>-</a:t>
            </a:r>
            <a:r>
              <a:rPr lang="ru-RU" dirty="0" smtClean="0"/>
              <a:t>911</a:t>
            </a:r>
            <a:r>
              <a:rPr lang="en-US" dirty="0" smtClean="0"/>
              <a:t>-</a:t>
            </a:r>
            <a:r>
              <a:rPr lang="ru-RU" dirty="0" smtClean="0"/>
              <a:t>9131404</a:t>
            </a:r>
            <a:r>
              <a:rPr lang="en-US" dirty="0" smtClean="0"/>
              <a:t>                                            </a:t>
            </a:r>
            <a:r>
              <a:rPr lang="ru-RU" dirty="0" smtClean="0"/>
              <a:t>написать  </a:t>
            </a:r>
            <a:r>
              <a:rPr lang="en-US" dirty="0" smtClean="0">
                <a:hlinkClick r:id="rId3"/>
              </a:rPr>
              <a:t>school498@bk.ru</a:t>
            </a:r>
            <a:r>
              <a:rPr lang="en-US" dirty="0" smtClean="0"/>
              <a:t>   </a:t>
            </a:r>
            <a:r>
              <a:rPr lang="en-US" dirty="0" smtClean="0">
                <a:hlinkClick r:id="rId4"/>
              </a:rPr>
              <a:t>zorinaie498@gmail.com</a:t>
            </a:r>
            <a:r>
              <a:rPr lang="ru-RU" dirty="0" smtClean="0"/>
              <a:t>         или записаться на личный прием.</a:t>
            </a:r>
          </a:p>
          <a:p>
            <a:pPr>
              <a:buNone/>
            </a:pPr>
            <a:r>
              <a:rPr lang="ru-RU" dirty="0" smtClean="0"/>
              <a:t>С уважением, </a:t>
            </a:r>
          </a:p>
          <a:p>
            <a:pPr>
              <a:buNone/>
            </a:pPr>
            <a:r>
              <a:rPr lang="ru-RU" dirty="0" smtClean="0"/>
              <a:t>            Зорина Инна Евгеньевна, заместитель директора по учебно-воспитательной работе, ответственный за проведение ГИА в гимназии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Добро пожаловать!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 smtClean="0"/>
              <a:t>Информация об ОГЭ на сайте гимназии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gym498.ru/gia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pPr rtl="0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492896"/>
            <a:ext cx="7785415" cy="3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548680"/>
            <a:ext cx="10580851" cy="1397000"/>
          </a:xfrm>
        </p:spPr>
        <p:txBody>
          <a:bodyPr rtlCol="0">
            <a:normAutofit fontScale="90000"/>
          </a:bodyPr>
          <a:lstStyle/>
          <a:p>
            <a:r>
              <a:rPr lang="ru-RU" sz="3600" dirty="0" smtClean="0"/>
              <a:t>Телефоны </a:t>
            </a:r>
            <a:r>
              <a:rPr lang="ru-RU" sz="3600" dirty="0"/>
              <a:t>«</a:t>
            </a:r>
            <a:r>
              <a:rPr lang="ru-RU" sz="3600" dirty="0" smtClean="0"/>
              <a:t>горячих линий» </a:t>
            </a:r>
            <a:r>
              <a:rPr lang="ru-RU" sz="3600" dirty="0"/>
              <a:t>по вопросам </a:t>
            </a:r>
            <a:r>
              <a:rPr lang="ru-RU" sz="3600" dirty="0" smtClean="0"/>
              <a:t>ОГЭ</a:t>
            </a:r>
            <a:r>
              <a:rPr lang="ru-RU" sz="3600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27376"/>
          </a:xfrm>
        </p:spPr>
        <p:txBody>
          <a:bodyPr rtlCol="0"/>
          <a:lstStyle/>
          <a:p>
            <a:r>
              <a:rPr lang="ru-RU" b="1" dirty="0" smtClean="0"/>
              <a:t>в </a:t>
            </a:r>
            <a:r>
              <a:rPr lang="ru-RU" b="1" dirty="0"/>
              <a:t>ГБОУ гимназии № 498:      417 - 31 - 81</a:t>
            </a:r>
            <a:endParaRPr lang="ru-RU" dirty="0"/>
          </a:p>
          <a:p>
            <a:r>
              <a:rPr lang="ru-RU" b="1" dirty="0"/>
              <a:t>в Невском районе:   576-98-73</a:t>
            </a:r>
            <a:endParaRPr lang="ru-RU" dirty="0"/>
          </a:p>
          <a:p>
            <a:r>
              <a:rPr lang="ru-RU" b="1" dirty="0"/>
              <a:t>в Санкт-Петербурге: 576-18-76,  576-34-40.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285" y="1003300"/>
            <a:ext cx="10589402" cy="1397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Термины</a:t>
            </a:r>
            <a:r>
              <a:rPr lang="ru-RU" b="1" dirty="0"/>
              <a:t>, используемые в </a:t>
            </a:r>
            <a:r>
              <a:rPr lang="ru-RU" b="1" dirty="0" smtClean="0"/>
              <a:t>документах</a:t>
            </a:r>
            <a:br>
              <a:rPr lang="ru-RU" b="1" dirty="0" smtClean="0"/>
            </a:br>
            <a:r>
              <a:rPr lang="ru-RU" dirty="0" smtClean="0"/>
              <a:t>Словарь </a:t>
            </a:r>
            <a:r>
              <a:rPr lang="ru-RU" dirty="0"/>
              <a:t>сокращений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1701800"/>
            <a:ext cx="11233248" cy="4823544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dirty="0" smtClean="0"/>
              <a:t>ГИА</a:t>
            </a:r>
            <a:r>
              <a:rPr lang="ru-RU" sz="2900" dirty="0"/>
              <a:t> - государственная итоговая информация (общее название для экзаменов в 9 и 11 классов)</a:t>
            </a:r>
          </a:p>
          <a:p>
            <a:r>
              <a:rPr lang="ru-RU" sz="2900" b="1" dirty="0" smtClean="0"/>
              <a:t>ОГЭ</a:t>
            </a:r>
            <a:r>
              <a:rPr lang="ru-RU" sz="2900" dirty="0"/>
              <a:t> – обязательный государственный экзамен (название экзаменов для учащихся 9-х классов)</a:t>
            </a:r>
          </a:p>
          <a:p>
            <a:r>
              <a:rPr lang="ru-RU" sz="2900" b="1" dirty="0"/>
              <a:t>ГЭК</a:t>
            </a:r>
            <a:r>
              <a:rPr lang="ru-RU" sz="2900" dirty="0"/>
              <a:t> – государственная экзаменационная комиссия</a:t>
            </a:r>
          </a:p>
          <a:p>
            <a:r>
              <a:rPr lang="ru-RU" sz="2900" b="1" dirty="0"/>
              <a:t>ППЭ</a:t>
            </a:r>
            <a:r>
              <a:rPr lang="ru-RU" sz="2900" dirty="0"/>
              <a:t> – пункт приема экзамена</a:t>
            </a:r>
          </a:p>
          <a:p>
            <a:r>
              <a:rPr lang="ru-RU" sz="2900" b="1" dirty="0"/>
              <a:t>КИМ</a:t>
            </a:r>
            <a:r>
              <a:rPr lang="ru-RU" sz="2900" dirty="0"/>
              <a:t> – контрольно-измерительные материалы</a:t>
            </a:r>
          </a:p>
          <a:p>
            <a:r>
              <a:rPr lang="ru-RU" sz="2900" b="1" dirty="0"/>
              <a:t>ГВЭ</a:t>
            </a:r>
            <a:r>
              <a:rPr lang="ru-RU" sz="2900" dirty="0"/>
              <a:t> – государственный выпускной экзамен (сдают выпускники с ограниченными возможностями здоровья (ОВЗ))</a:t>
            </a:r>
          </a:p>
          <a:p>
            <a:r>
              <a:rPr lang="ru-RU" sz="2900" b="1" dirty="0"/>
              <a:t>ОВЗ</a:t>
            </a:r>
            <a:r>
              <a:rPr lang="ru-RU" sz="2900" dirty="0"/>
              <a:t> – ограниченные возможности здоровья</a:t>
            </a:r>
          </a:p>
          <a:p>
            <a:r>
              <a:rPr lang="ru-RU" sz="2900" b="1" dirty="0"/>
              <a:t>РЦОИ</a:t>
            </a:r>
            <a:r>
              <a:rPr lang="ru-RU" sz="2900" dirty="0"/>
              <a:t> – региональный центр обработки информации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8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Обязательные экзамены (ОГЭ)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ru-RU" dirty="0" smtClean="0"/>
              <a:t>Для получения </a:t>
            </a:r>
            <a:r>
              <a:rPr lang="ru-RU" b="1" dirty="0" smtClean="0">
                <a:solidFill>
                  <a:srgbClr val="FF0000"/>
                </a:solidFill>
              </a:rPr>
              <a:t>аттестата необходимо сдать 4 экзамена </a:t>
            </a:r>
            <a:r>
              <a:rPr lang="ru-RU" dirty="0" smtClean="0"/>
              <a:t>в формате ОГЭ.</a:t>
            </a:r>
          </a:p>
          <a:p>
            <a:pPr marL="0" indent="0" rtl="0">
              <a:buNone/>
            </a:pPr>
            <a:r>
              <a:rPr lang="ru-RU" b="1" dirty="0" smtClean="0"/>
              <a:t>2 обязательных предмета:</a:t>
            </a:r>
          </a:p>
          <a:p>
            <a:r>
              <a:rPr lang="ru-RU" dirty="0" smtClean="0"/>
              <a:t>Русский язык</a:t>
            </a:r>
          </a:p>
          <a:p>
            <a:r>
              <a:rPr lang="ru-RU" dirty="0" smtClean="0"/>
              <a:t>Математика</a:t>
            </a:r>
            <a:endParaRPr lang="ru-RU" dirty="0"/>
          </a:p>
          <a:p>
            <a:pPr marL="0" indent="0" rtl="0">
              <a:buNone/>
            </a:pPr>
            <a:r>
              <a:rPr lang="ru-RU" b="1" dirty="0" smtClean="0"/>
              <a:t>2 предмета по выбору учащегося.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Экзамены по выбору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Физика</a:t>
            </a:r>
          </a:p>
          <a:p>
            <a:r>
              <a:rPr lang="ru-RU" dirty="0" smtClean="0"/>
              <a:t>Химия</a:t>
            </a:r>
          </a:p>
          <a:p>
            <a:r>
              <a:rPr lang="ru-RU" dirty="0" smtClean="0"/>
              <a:t>География</a:t>
            </a:r>
          </a:p>
          <a:p>
            <a:r>
              <a:rPr lang="ru-RU" dirty="0" smtClean="0"/>
              <a:t>Биология</a:t>
            </a:r>
          </a:p>
          <a:p>
            <a:r>
              <a:rPr lang="ru-RU" dirty="0" smtClean="0"/>
              <a:t>История</a:t>
            </a:r>
          </a:p>
          <a:p>
            <a:r>
              <a:rPr lang="ru-RU" dirty="0" smtClean="0"/>
              <a:t>Литература</a:t>
            </a:r>
          </a:p>
          <a:p>
            <a:r>
              <a:rPr lang="ru-RU" dirty="0" smtClean="0"/>
              <a:t>Обществознание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Информатика и ИКТ</a:t>
            </a:r>
          </a:p>
          <a:p>
            <a:r>
              <a:rPr lang="ru-RU" dirty="0" smtClean="0"/>
              <a:t>Иностранный язык (английский язык ИЛИ немецкий язык ИЛИ испанский язык ИЛИ французский язык)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66420" y="4941168"/>
            <a:ext cx="468052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Можно выбрать только два учебных предмета из числа предметов по </a:t>
            </a:r>
            <a:r>
              <a:rPr lang="ru-RU" b="1" dirty="0" smtClean="0">
                <a:solidFill>
                  <a:srgbClr val="C00000"/>
                </a:solidFill>
              </a:rPr>
              <a:t>выбору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88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ОГЭ по иностранному языку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9487" y="1287924"/>
            <a:ext cx="1058517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 день</a:t>
            </a:r>
            <a:r>
              <a:rPr kumimoji="0" lang="ru-RU" alt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 -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письменная часть (32 задания), которая содержит 4 раздела: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1.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аудирование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(1-8 задание);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2. чтение (9-16 задание);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3. грамматика и лексика (17-31 задание);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4. письмо (32 задание).</a:t>
            </a:r>
            <a:endParaRPr lang="ru-RU" altLang="ru-RU" sz="200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</a:t>
            </a:r>
            <a:r>
              <a:rPr kumimoji="0" lang="ru-RU" alt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день -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устная часть (3 задания):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1. чтение текста;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2. ответы на вопросы;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3. личный монолог.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ru-RU" altLang="ru-RU" sz="200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                             Письменная и устная части проводятся в разные дни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5311" y="5373216"/>
            <a:ext cx="922134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ОБЯЗАТЕЛЬНО СДАВАТЬ ОБЕ ЧАСТИ ЭКЗАМЕНА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2169232"/>
            <a:ext cx="3489761" cy="25195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836712"/>
            <a:ext cx="6805427" cy="5538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/>
              <a:t>Результаты </a:t>
            </a:r>
            <a:r>
              <a:rPr lang="ru-RU" sz="4000" b="1" dirty="0">
                <a:solidFill>
                  <a:srgbClr val="FF0000"/>
                </a:solidFill>
              </a:rPr>
              <a:t>всех экзаменов влияют на итоговую отметку</a:t>
            </a:r>
            <a:r>
              <a:rPr lang="ru-RU" sz="4000" b="1" dirty="0"/>
              <a:t>, выставляемую в аттестат об основном общем образовании аттестат, а также на его получение.</a:t>
            </a:r>
          </a:p>
        </p:txBody>
      </p:sp>
    </p:spTree>
    <p:extLst>
      <p:ext uri="{BB962C8B-B14F-4D97-AF65-F5344CB8AC3E}">
        <p14:creationId xmlns:p14="http://schemas.microsoft.com/office/powerpoint/2010/main" val="41656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&quot;День открытых дверей в классе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976420_TF03460507.potx" id="{8CAEB682-77FC-48E6-8096-ACAA76022EB9}" vid="{16ED71BE-33C8-4C00-95DF-D4E9B708036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«День открытых дверей в классе»</Template>
  <TotalTime>320</TotalTime>
  <Words>429</Words>
  <Application>Microsoft Office PowerPoint</Application>
  <PresentationFormat>Произвольный</PresentationFormat>
  <Paragraphs>125</Paragraphs>
  <Slides>18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Презентация "День открытых дверей в классе"</vt:lpstr>
      <vt:lpstr>День открытых дверей 9 класс  ГИА 2020-2021 учебного года</vt:lpstr>
      <vt:lpstr>Презентация PowerPoint</vt:lpstr>
      <vt:lpstr>Добро пожаловать!</vt:lpstr>
      <vt:lpstr>Телефоны «горячих линий» по вопросам ОГЭ: </vt:lpstr>
      <vt:lpstr>  Термины, используемые в документах Словарь сокращений  </vt:lpstr>
      <vt:lpstr>Обязательные экзамены (ОГЭ)</vt:lpstr>
      <vt:lpstr>Экзамены по выбору</vt:lpstr>
      <vt:lpstr>Особенности ОГЭ по иностранному языку</vt:lpstr>
      <vt:lpstr>Презентация PowerPoint</vt:lpstr>
      <vt:lpstr>Допуск к ГИА 2020-2021</vt:lpstr>
      <vt:lpstr>Презентация PowerPoint</vt:lpstr>
      <vt:lpstr>Индивидуальный итоговый проект</vt:lpstr>
      <vt:lpstr>ИИП. Сроки выполнения</vt:lpstr>
      <vt:lpstr>Проведение государственной итоговой аттестации для лиц с ОВЗ, инвалидов и детей-инвалидов</vt:lpstr>
      <vt:lpstr>Полезные ресурсы в сети Интернет Подготовка к ГИА (ОГЭ)  </vt:lpstr>
      <vt:lpstr>Профильное обучение в 10 - 11 классах гимназии</vt:lpstr>
      <vt:lpstr>Профильное обучение в 10 - 11 классах гимназии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открытых дверей 11 класс  ГИА 2020-2021 учебного года</dc:title>
  <dc:creator>Admin</dc:creator>
  <cp:lastModifiedBy>User6</cp:lastModifiedBy>
  <cp:revision>22</cp:revision>
  <dcterms:created xsi:type="dcterms:W3CDTF">2020-11-10T19:07:12Z</dcterms:created>
  <dcterms:modified xsi:type="dcterms:W3CDTF">2020-11-13T14:51:40Z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